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2"/>
  </p:sldMasterIdLst>
  <p:notesMasterIdLst>
    <p:notesMasterId r:id="rId32"/>
  </p:notesMasterIdLst>
  <p:sldIdLst>
    <p:sldId id="256" r:id="rId3"/>
    <p:sldId id="258" r:id="rId4"/>
    <p:sldId id="286" r:id="rId5"/>
    <p:sldId id="299" r:id="rId6"/>
    <p:sldId id="300" r:id="rId7"/>
    <p:sldId id="301" r:id="rId8"/>
    <p:sldId id="302" r:id="rId9"/>
    <p:sldId id="283" r:id="rId10"/>
    <p:sldId id="284" r:id="rId11"/>
    <p:sldId id="295" r:id="rId12"/>
    <p:sldId id="347" r:id="rId13"/>
    <p:sldId id="348" r:id="rId14"/>
    <p:sldId id="287" r:id="rId15"/>
    <p:sldId id="350" r:id="rId16"/>
    <p:sldId id="291" r:id="rId17"/>
    <p:sldId id="292" r:id="rId18"/>
    <p:sldId id="288" r:id="rId19"/>
    <p:sldId id="289" r:id="rId20"/>
    <p:sldId id="349" r:id="rId21"/>
    <p:sldId id="351" r:id="rId22"/>
    <p:sldId id="294" r:id="rId23"/>
    <p:sldId id="352" r:id="rId24"/>
    <p:sldId id="353" r:id="rId25"/>
    <p:sldId id="354" r:id="rId26"/>
    <p:sldId id="355" r:id="rId27"/>
    <p:sldId id="358" r:id="rId28"/>
    <p:sldId id="359" r:id="rId29"/>
    <p:sldId id="325" r:id="rId30"/>
    <p:sldId id="264" r:id="rId3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5337" autoAdjust="0"/>
  </p:normalViewPr>
  <p:slideViewPr>
    <p:cSldViewPr snapToGrid="0" snapToObjects="1">
      <p:cViewPr varScale="1">
        <p:scale>
          <a:sx n="97" d="100"/>
          <a:sy n="97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solidFill>
              <a:schemeClr val="accent1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solidFill>
              <a:schemeClr val="accent3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6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810480"/>
        <c:axId val="129810864"/>
      </c:radarChart>
      <c:catAx>
        <c:axId val="12981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9810864"/>
        <c:crosses val="autoZero"/>
        <c:auto val="1"/>
        <c:lblAlgn val="ctr"/>
        <c:lblOffset val="100"/>
        <c:noMultiLvlLbl val="0"/>
      </c:catAx>
      <c:valAx>
        <c:axId val="129810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2981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87816"/>
        <c:axId val="176788200"/>
      </c:radarChart>
      <c:catAx>
        <c:axId val="176787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788200"/>
        <c:crosses val="autoZero"/>
        <c:auto val="1"/>
        <c:lblAlgn val="ctr"/>
        <c:lblOffset val="100"/>
        <c:noMultiLvlLbl val="0"/>
      </c:catAx>
      <c:valAx>
        <c:axId val="176788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78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6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38472"/>
        <c:axId val="176838856"/>
      </c:radarChart>
      <c:catAx>
        <c:axId val="176838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838856"/>
        <c:crosses val="autoZero"/>
        <c:auto val="1"/>
        <c:lblAlgn val="ctr"/>
        <c:lblOffset val="100"/>
        <c:noMultiLvlLbl val="0"/>
      </c:catAx>
      <c:valAx>
        <c:axId val="176838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8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10496"/>
        <c:axId val="178169128"/>
      </c:radarChart>
      <c:catAx>
        <c:axId val="176810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8169128"/>
        <c:crosses val="autoZero"/>
        <c:auto val="1"/>
        <c:lblAlgn val="ctr"/>
        <c:lblOffset val="100"/>
        <c:noMultiLvlLbl val="0"/>
      </c:catAx>
      <c:valAx>
        <c:axId val="178169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81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solidFill>
              <a:schemeClr val="accent1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solidFill>
              <a:schemeClr val="accent3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18312"/>
        <c:axId val="176717920"/>
      </c:radarChart>
      <c:catAx>
        <c:axId val="17671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717920"/>
        <c:crosses val="autoZero"/>
        <c:auto val="1"/>
        <c:lblAlgn val="ctr"/>
        <c:lblOffset val="100"/>
        <c:noMultiLvlLbl val="0"/>
      </c:catAx>
      <c:valAx>
        <c:axId val="17671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71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19096"/>
        <c:axId val="176719488"/>
      </c:radarChart>
      <c:catAx>
        <c:axId val="176719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719488"/>
        <c:crosses val="autoZero"/>
        <c:auto val="1"/>
        <c:lblAlgn val="ctr"/>
        <c:lblOffset val="100"/>
        <c:noMultiLvlLbl val="0"/>
      </c:catAx>
      <c:valAx>
        <c:axId val="176719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71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20272"/>
        <c:axId val="176720664"/>
      </c:radarChart>
      <c:catAx>
        <c:axId val="176720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720664"/>
        <c:crosses val="autoZero"/>
        <c:auto val="1"/>
        <c:lblAlgn val="ctr"/>
        <c:lblOffset val="100"/>
        <c:noMultiLvlLbl val="0"/>
      </c:catAx>
      <c:valAx>
        <c:axId val="176720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672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5659B-BEC9-4B07-95B7-6520C12D8A52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14A8-39CB-4FCC-AA9C-CD99BC18D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1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14A8-39CB-4FCC-AA9C-CD99BC18DA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35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809332" y="2351076"/>
            <a:ext cx="2573336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</a:t>
            </a:r>
            <a:endParaRPr lang="en-US" altLang="zh-CN" dirty="0"/>
          </a:p>
          <a:p>
            <a:pPr lvl="0"/>
            <a:r>
              <a:rPr lang="zh-CN" altLang="en-US" dirty="0"/>
              <a:t>论文名称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4965634" y="3954465"/>
            <a:ext cx="2260732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4965634" y="4266016"/>
            <a:ext cx="2260732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2651384" y="-1392620"/>
            <a:ext cx="9458584" cy="9458584"/>
            <a:chOff x="16528736" y="1744900"/>
            <a:chExt cx="3960000" cy="3960000"/>
          </a:xfrm>
        </p:grpSpPr>
        <p:sp>
          <p:nvSpPr>
            <p:cNvPr id="16" name="椭圆 15"/>
            <p:cNvSpPr/>
            <p:nvPr userDrawn="1"/>
          </p:nvSpPr>
          <p:spPr>
            <a:xfrm>
              <a:off x="16528736" y="1744900"/>
              <a:ext cx="3960000" cy="3960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16708736" y="1924900"/>
              <a:ext cx="3600000" cy="3600000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16888736" y="2104900"/>
              <a:ext cx="3240000" cy="3240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17068736" y="2284900"/>
              <a:ext cx="2880000" cy="2880000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17248736" y="2464900"/>
              <a:ext cx="2520000" cy="252000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17428736" y="2644900"/>
              <a:ext cx="2160000" cy="2160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17608736" y="2824900"/>
              <a:ext cx="1800000" cy="1800000"/>
            </a:xfrm>
            <a:prstGeom prst="ellipse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0" y="-8467"/>
            <a:ext cx="6874934" cy="6874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658533" y="-8467"/>
            <a:ext cx="6874934" cy="6874934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5317066" y="-8467"/>
            <a:ext cx="6874934" cy="6874934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3"/>
          <p:cNvGrpSpPr/>
          <p:nvPr userDrawn="1"/>
        </p:nvGrpSpPr>
        <p:grpSpPr>
          <a:xfrm>
            <a:off x="-984381" y="406561"/>
            <a:ext cx="14160762" cy="6402682"/>
            <a:chOff x="468684" y="1795903"/>
            <a:chExt cx="4682512" cy="2527084"/>
          </a:xfrm>
          <a:solidFill>
            <a:schemeClr val="bg1">
              <a:lumMod val="85000"/>
            </a:schemeClr>
          </a:solidFill>
        </p:grpSpPr>
        <p:sp>
          <p:nvSpPr>
            <p:cNvPr id="9" name="Freeform 559"/>
            <p:cNvSpPr/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60"/>
            <p:cNvSpPr/>
            <p:nvPr/>
          </p:nvSpPr>
          <p:spPr bwMode="auto">
            <a:xfrm>
              <a:off x="2648370" y="2508026"/>
              <a:ext cx="101360" cy="195791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61"/>
            <p:cNvSpPr/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62"/>
            <p:cNvSpPr/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563"/>
            <p:cNvSpPr/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64"/>
            <p:cNvSpPr/>
            <p:nvPr/>
          </p:nvSpPr>
          <p:spPr bwMode="auto">
            <a:xfrm>
              <a:off x="3304181" y="3644651"/>
              <a:ext cx="84900" cy="187127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65"/>
            <p:cNvSpPr/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66"/>
            <p:cNvSpPr/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567"/>
            <p:cNvSpPr/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68"/>
            <p:cNvSpPr/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69"/>
            <p:cNvSpPr/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70"/>
            <p:cNvSpPr/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71"/>
            <p:cNvSpPr/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572"/>
            <p:cNvSpPr/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573"/>
            <p:cNvSpPr/>
            <p:nvPr/>
          </p:nvSpPr>
          <p:spPr bwMode="auto">
            <a:xfrm>
              <a:off x="4506647" y="2805177"/>
              <a:ext cx="186261" cy="203587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4"/>
            <p:cNvSpPr/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75"/>
            <p:cNvSpPr/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76"/>
            <p:cNvSpPr/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77"/>
            <p:cNvSpPr/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78"/>
            <p:cNvSpPr/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579"/>
            <p:cNvSpPr/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580"/>
            <p:cNvSpPr/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581"/>
            <p:cNvSpPr/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582"/>
            <p:cNvSpPr/>
            <p:nvPr/>
          </p:nvSpPr>
          <p:spPr bwMode="auto">
            <a:xfrm>
              <a:off x="4676447" y="4069152"/>
              <a:ext cx="42450" cy="5891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583"/>
            <p:cNvSpPr/>
            <p:nvPr/>
          </p:nvSpPr>
          <p:spPr bwMode="auto">
            <a:xfrm>
              <a:off x="4023235" y="3407276"/>
              <a:ext cx="136014" cy="144677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584"/>
            <p:cNvSpPr/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585"/>
            <p:cNvSpPr/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586"/>
            <p:cNvSpPr/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587"/>
            <p:cNvSpPr/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588"/>
            <p:cNvSpPr/>
            <p:nvPr/>
          </p:nvSpPr>
          <p:spPr bwMode="auto">
            <a:xfrm>
              <a:off x="4336846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589"/>
            <p:cNvSpPr/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590"/>
            <p:cNvSpPr/>
            <p:nvPr/>
          </p:nvSpPr>
          <p:spPr bwMode="auto">
            <a:xfrm>
              <a:off x="4340311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591"/>
            <p:cNvSpPr/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592"/>
            <p:cNvSpPr/>
            <p:nvPr/>
          </p:nvSpPr>
          <p:spPr bwMode="auto">
            <a:xfrm>
              <a:off x="4328183" y="3458390"/>
              <a:ext cx="77104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593"/>
            <p:cNvSpPr/>
            <p:nvPr/>
          </p:nvSpPr>
          <p:spPr bwMode="auto">
            <a:xfrm>
              <a:off x="4150585" y="3568414"/>
              <a:ext cx="143811" cy="33787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594"/>
            <p:cNvSpPr/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595"/>
            <p:cNvSpPr/>
            <p:nvPr/>
          </p:nvSpPr>
          <p:spPr bwMode="auto">
            <a:xfrm>
              <a:off x="1580185" y="3161239"/>
              <a:ext cx="152474" cy="42450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596"/>
            <p:cNvSpPr/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597"/>
            <p:cNvSpPr/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98"/>
            <p:cNvSpPr/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99"/>
            <p:cNvSpPr/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00"/>
            <p:cNvSpPr/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601"/>
            <p:cNvSpPr/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602"/>
            <p:cNvSpPr/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603"/>
            <p:cNvSpPr/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604"/>
            <p:cNvSpPr/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605"/>
            <p:cNvSpPr/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606"/>
            <p:cNvSpPr/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607"/>
            <p:cNvSpPr>
              <a:spLocks noChangeArrowheads="1"/>
            </p:cNvSpPr>
            <p:nvPr/>
          </p:nvSpPr>
          <p:spPr bwMode="auto">
            <a:xfrm>
              <a:off x="3200221" y="306854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8" name="Freeform 608"/>
            <p:cNvSpPr/>
            <p:nvPr/>
          </p:nvSpPr>
          <p:spPr bwMode="auto">
            <a:xfrm>
              <a:off x="3081535" y="2864954"/>
              <a:ext cx="246038" cy="9269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9"/>
            <p:cNvSpPr/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0"/>
            <p:cNvSpPr/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11"/>
            <p:cNvSpPr/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12"/>
            <p:cNvSpPr/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13"/>
            <p:cNvSpPr/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14"/>
            <p:cNvSpPr/>
            <p:nvPr/>
          </p:nvSpPr>
          <p:spPr bwMode="auto">
            <a:xfrm>
              <a:off x="3429799" y="3144779"/>
              <a:ext cx="101360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15"/>
            <p:cNvSpPr/>
            <p:nvPr/>
          </p:nvSpPr>
          <p:spPr bwMode="auto">
            <a:xfrm>
              <a:off x="3302448" y="3221016"/>
              <a:ext cx="143811" cy="84900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16"/>
            <p:cNvSpPr/>
            <p:nvPr/>
          </p:nvSpPr>
          <p:spPr bwMode="auto">
            <a:xfrm>
              <a:off x="3200221" y="3026091"/>
              <a:ext cx="272028" cy="228711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17"/>
            <p:cNvSpPr/>
            <p:nvPr/>
          </p:nvSpPr>
          <p:spPr bwMode="auto">
            <a:xfrm>
              <a:off x="3429799" y="3169902"/>
              <a:ext cx="42450" cy="51114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18"/>
            <p:cNvSpPr/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619"/>
            <p:cNvSpPr/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20"/>
            <p:cNvSpPr/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21"/>
            <p:cNvSpPr/>
            <p:nvPr/>
          </p:nvSpPr>
          <p:spPr bwMode="auto">
            <a:xfrm>
              <a:off x="3327572" y="2898741"/>
              <a:ext cx="254701" cy="237374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622"/>
            <p:cNvSpPr/>
            <p:nvPr/>
          </p:nvSpPr>
          <p:spPr bwMode="auto">
            <a:xfrm>
              <a:off x="3548486" y="2949854"/>
              <a:ext cx="220048" cy="202721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23"/>
            <p:cNvSpPr/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624"/>
            <p:cNvSpPr/>
            <p:nvPr/>
          </p:nvSpPr>
          <p:spPr bwMode="auto">
            <a:xfrm>
              <a:off x="3539823" y="2923864"/>
              <a:ext cx="194924" cy="14467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25"/>
            <p:cNvSpPr/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26"/>
            <p:cNvSpPr/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27"/>
            <p:cNvSpPr/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28"/>
            <p:cNvSpPr/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29"/>
            <p:cNvSpPr/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30"/>
            <p:cNvSpPr/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31"/>
            <p:cNvSpPr/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32"/>
            <p:cNvSpPr/>
            <p:nvPr/>
          </p:nvSpPr>
          <p:spPr bwMode="auto">
            <a:xfrm>
              <a:off x="3005297" y="2559140"/>
              <a:ext cx="84900" cy="5977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633"/>
            <p:cNvSpPr/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634"/>
            <p:cNvSpPr/>
            <p:nvPr/>
          </p:nvSpPr>
          <p:spPr bwMode="auto">
            <a:xfrm>
              <a:off x="3039084" y="2567803"/>
              <a:ext cx="127351" cy="110024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635"/>
            <p:cNvSpPr/>
            <p:nvPr/>
          </p:nvSpPr>
          <p:spPr bwMode="auto">
            <a:xfrm>
              <a:off x="3013961" y="2516689"/>
              <a:ext cx="102227" cy="5977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636"/>
            <p:cNvSpPr/>
            <p:nvPr/>
          </p:nvSpPr>
          <p:spPr bwMode="auto">
            <a:xfrm>
              <a:off x="2521019" y="3305916"/>
              <a:ext cx="102227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637"/>
            <p:cNvSpPr/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638"/>
            <p:cNvSpPr/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639"/>
            <p:cNvSpPr/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640"/>
            <p:cNvSpPr/>
            <p:nvPr/>
          </p:nvSpPr>
          <p:spPr bwMode="auto">
            <a:xfrm>
              <a:off x="2504559" y="3102328"/>
              <a:ext cx="161137" cy="177598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641"/>
            <p:cNvSpPr/>
            <p:nvPr/>
          </p:nvSpPr>
          <p:spPr bwMode="auto">
            <a:xfrm>
              <a:off x="3056411" y="3033888"/>
              <a:ext cx="152474" cy="144677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642"/>
            <p:cNvSpPr/>
            <p:nvPr/>
          </p:nvSpPr>
          <p:spPr bwMode="auto">
            <a:xfrm>
              <a:off x="2852823" y="3008765"/>
              <a:ext cx="220914" cy="21225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643"/>
            <p:cNvSpPr/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644"/>
            <p:cNvSpPr/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645"/>
            <p:cNvSpPr/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646"/>
            <p:cNvSpPr/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647"/>
            <p:cNvSpPr/>
            <p:nvPr/>
          </p:nvSpPr>
          <p:spPr bwMode="auto">
            <a:xfrm>
              <a:off x="2504559" y="3093665"/>
              <a:ext cx="110024" cy="93564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648"/>
            <p:cNvSpPr/>
            <p:nvPr/>
          </p:nvSpPr>
          <p:spPr bwMode="auto">
            <a:xfrm>
              <a:off x="2512356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649"/>
            <p:cNvSpPr/>
            <p:nvPr/>
          </p:nvSpPr>
          <p:spPr bwMode="auto">
            <a:xfrm>
              <a:off x="3022624" y="3161239"/>
              <a:ext cx="220048" cy="27202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650"/>
            <p:cNvSpPr/>
            <p:nvPr/>
          </p:nvSpPr>
          <p:spPr bwMode="auto">
            <a:xfrm>
              <a:off x="2614583" y="3339703"/>
              <a:ext cx="84900" cy="76237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651"/>
            <p:cNvSpPr/>
            <p:nvPr/>
          </p:nvSpPr>
          <p:spPr bwMode="auto">
            <a:xfrm>
              <a:off x="2572133" y="3364826"/>
              <a:ext cx="58910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652"/>
            <p:cNvSpPr/>
            <p:nvPr/>
          </p:nvSpPr>
          <p:spPr bwMode="auto">
            <a:xfrm>
              <a:off x="2546143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653"/>
            <p:cNvSpPr/>
            <p:nvPr/>
          </p:nvSpPr>
          <p:spPr bwMode="auto">
            <a:xfrm>
              <a:off x="2515821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654"/>
            <p:cNvSpPr/>
            <p:nvPr/>
          </p:nvSpPr>
          <p:spPr bwMode="auto">
            <a:xfrm>
              <a:off x="2549608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655"/>
            <p:cNvSpPr/>
            <p:nvPr/>
          </p:nvSpPr>
          <p:spPr bwMode="auto">
            <a:xfrm>
              <a:off x="2614583" y="3093665"/>
              <a:ext cx="867" cy="8663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656"/>
            <p:cNvSpPr/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7" name="Rectangle 657"/>
            <p:cNvSpPr>
              <a:spLocks noChangeArrowheads="1"/>
            </p:cNvSpPr>
            <p:nvPr/>
          </p:nvSpPr>
          <p:spPr bwMode="auto">
            <a:xfrm>
              <a:off x="2614583" y="3093665"/>
              <a:ext cx="0" cy="8663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658"/>
            <p:cNvSpPr/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659"/>
            <p:cNvSpPr/>
            <p:nvPr/>
          </p:nvSpPr>
          <p:spPr bwMode="auto">
            <a:xfrm>
              <a:off x="2631043" y="2923864"/>
              <a:ext cx="8663" cy="86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660"/>
            <p:cNvSpPr/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1" name="Rectangle 661"/>
            <p:cNvSpPr>
              <a:spLocks noChangeArrowheads="1"/>
            </p:cNvSpPr>
            <p:nvPr/>
          </p:nvSpPr>
          <p:spPr bwMode="auto">
            <a:xfrm>
              <a:off x="2631043" y="2923864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662"/>
            <p:cNvSpPr/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663"/>
            <p:cNvSpPr/>
            <p:nvPr/>
          </p:nvSpPr>
          <p:spPr bwMode="auto">
            <a:xfrm>
              <a:off x="2605919" y="2830301"/>
              <a:ext cx="161137" cy="127351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64"/>
            <p:cNvSpPr/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665"/>
            <p:cNvSpPr/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666"/>
            <p:cNvSpPr/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667"/>
            <p:cNvSpPr/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668"/>
            <p:cNvSpPr/>
            <p:nvPr/>
          </p:nvSpPr>
          <p:spPr bwMode="auto">
            <a:xfrm>
              <a:off x="2631043" y="2923864"/>
              <a:ext cx="1733" cy="17327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669"/>
            <p:cNvSpPr/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670"/>
            <p:cNvSpPr/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671"/>
            <p:cNvSpPr/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672"/>
            <p:cNvSpPr/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673"/>
            <p:cNvSpPr/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674"/>
            <p:cNvSpPr/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675"/>
            <p:cNvSpPr/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676"/>
            <p:cNvSpPr/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677"/>
            <p:cNvSpPr/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678"/>
            <p:cNvSpPr/>
            <p:nvPr/>
          </p:nvSpPr>
          <p:spPr bwMode="auto">
            <a:xfrm>
              <a:off x="4108135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679"/>
            <p:cNvSpPr/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680"/>
            <p:cNvSpPr/>
            <p:nvPr/>
          </p:nvSpPr>
          <p:spPr bwMode="auto">
            <a:xfrm>
              <a:off x="4111600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681"/>
            <p:cNvSpPr/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682"/>
            <p:cNvSpPr/>
            <p:nvPr/>
          </p:nvSpPr>
          <p:spPr bwMode="auto">
            <a:xfrm>
              <a:off x="3726084" y="2635377"/>
              <a:ext cx="814350" cy="568312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683"/>
            <p:cNvSpPr/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684"/>
            <p:cNvSpPr/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685"/>
            <p:cNvSpPr/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686"/>
            <p:cNvSpPr/>
            <p:nvPr/>
          </p:nvSpPr>
          <p:spPr bwMode="auto">
            <a:xfrm>
              <a:off x="3005297" y="2151965"/>
              <a:ext cx="144677" cy="314477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687"/>
            <p:cNvSpPr/>
            <p:nvPr/>
          </p:nvSpPr>
          <p:spPr bwMode="auto">
            <a:xfrm>
              <a:off x="3158638" y="2652703"/>
              <a:ext cx="7797" cy="8663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688"/>
            <p:cNvSpPr/>
            <p:nvPr/>
          </p:nvSpPr>
          <p:spPr bwMode="auto">
            <a:xfrm>
              <a:off x="3098861" y="1795903"/>
              <a:ext cx="2052335" cy="1102838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689"/>
            <p:cNvSpPr/>
            <p:nvPr/>
          </p:nvSpPr>
          <p:spPr bwMode="auto">
            <a:xfrm>
              <a:off x="3412472" y="2941191"/>
              <a:ext cx="42450" cy="8663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690"/>
            <p:cNvSpPr/>
            <p:nvPr/>
          </p:nvSpPr>
          <p:spPr bwMode="auto">
            <a:xfrm>
              <a:off x="3353562" y="2585130"/>
              <a:ext cx="550986" cy="389848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691"/>
            <p:cNvSpPr/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692"/>
            <p:cNvSpPr/>
            <p:nvPr/>
          </p:nvSpPr>
          <p:spPr bwMode="auto">
            <a:xfrm>
              <a:off x="2946387" y="2728940"/>
              <a:ext cx="8663" cy="86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693"/>
            <p:cNvSpPr/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4" name="Rectangle 694"/>
            <p:cNvSpPr>
              <a:spLocks noChangeArrowheads="1"/>
            </p:cNvSpPr>
            <p:nvPr/>
          </p:nvSpPr>
          <p:spPr bwMode="auto">
            <a:xfrm>
              <a:off x="2946387" y="2728940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695"/>
            <p:cNvSpPr/>
            <p:nvPr/>
          </p:nvSpPr>
          <p:spPr bwMode="auto">
            <a:xfrm>
              <a:off x="2852823" y="2728940"/>
              <a:ext cx="102227" cy="42450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696"/>
            <p:cNvSpPr/>
            <p:nvPr/>
          </p:nvSpPr>
          <p:spPr bwMode="auto">
            <a:xfrm>
              <a:off x="2665696" y="2677827"/>
              <a:ext cx="170667" cy="178464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697"/>
            <p:cNvSpPr/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698"/>
            <p:cNvSpPr/>
            <p:nvPr/>
          </p:nvSpPr>
          <p:spPr bwMode="auto">
            <a:xfrm>
              <a:off x="2800844" y="2592926"/>
              <a:ext cx="128217" cy="161137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699"/>
            <p:cNvSpPr/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700"/>
            <p:cNvSpPr/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701"/>
            <p:cNvSpPr/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702"/>
            <p:cNvSpPr/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703"/>
            <p:cNvSpPr/>
            <p:nvPr/>
          </p:nvSpPr>
          <p:spPr bwMode="auto">
            <a:xfrm>
              <a:off x="2792180" y="2101718"/>
              <a:ext cx="349131" cy="414972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704"/>
            <p:cNvSpPr/>
            <p:nvPr/>
          </p:nvSpPr>
          <p:spPr bwMode="auto">
            <a:xfrm>
              <a:off x="2877947" y="2186618"/>
              <a:ext cx="169801" cy="398512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705"/>
            <p:cNvSpPr/>
            <p:nvPr/>
          </p:nvSpPr>
          <p:spPr bwMode="auto">
            <a:xfrm>
              <a:off x="3022624" y="2652703"/>
              <a:ext cx="246038" cy="161137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706"/>
            <p:cNvSpPr/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707"/>
            <p:cNvSpPr/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708"/>
            <p:cNvSpPr/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709"/>
            <p:cNvSpPr/>
            <p:nvPr/>
          </p:nvSpPr>
          <p:spPr bwMode="auto">
            <a:xfrm>
              <a:off x="2997500" y="2737604"/>
              <a:ext cx="135147" cy="92697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710"/>
            <p:cNvSpPr/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711"/>
            <p:cNvSpPr/>
            <p:nvPr/>
          </p:nvSpPr>
          <p:spPr bwMode="auto">
            <a:xfrm>
              <a:off x="2886610" y="2686490"/>
              <a:ext cx="93564" cy="51114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712"/>
            <p:cNvSpPr/>
            <p:nvPr/>
          </p:nvSpPr>
          <p:spPr bwMode="auto">
            <a:xfrm>
              <a:off x="2946387" y="2737604"/>
              <a:ext cx="84900" cy="51113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713"/>
            <p:cNvSpPr/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714"/>
            <p:cNvSpPr/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715"/>
            <p:cNvSpPr/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716"/>
            <p:cNvSpPr/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717"/>
            <p:cNvSpPr/>
            <p:nvPr/>
          </p:nvSpPr>
          <p:spPr bwMode="auto">
            <a:xfrm>
              <a:off x="2971510" y="2780054"/>
              <a:ext cx="67574" cy="11868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718"/>
            <p:cNvSpPr/>
            <p:nvPr/>
          </p:nvSpPr>
          <p:spPr bwMode="auto">
            <a:xfrm>
              <a:off x="2912600" y="2762727"/>
              <a:ext cx="76237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719"/>
            <p:cNvSpPr/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720"/>
            <p:cNvSpPr/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721"/>
            <p:cNvSpPr/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722"/>
            <p:cNvSpPr/>
            <p:nvPr/>
          </p:nvSpPr>
          <p:spPr bwMode="auto">
            <a:xfrm>
              <a:off x="2920397" y="2601590"/>
              <a:ext cx="127350" cy="11868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723"/>
            <p:cNvSpPr/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724"/>
            <p:cNvSpPr/>
            <p:nvPr/>
          </p:nvSpPr>
          <p:spPr bwMode="auto">
            <a:xfrm>
              <a:off x="2836363" y="2534016"/>
              <a:ext cx="41584" cy="67574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725"/>
            <p:cNvSpPr/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726"/>
            <p:cNvSpPr/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727"/>
            <p:cNvSpPr/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728"/>
            <p:cNvSpPr/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729"/>
            <p:cNvSpPr/>
            <p:nvPr/>
          </p:nvSpPr>
          <p:spPr bwMode="auto">
            <a:xfrm>
              <a:off x="2563469" y="3136115"/>
              <a:ext cx="220914" cy="203587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730"/>
            <p:cNvSpPr/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731"/>
            <p:cNvSpPr/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732"/>
            <p:cNvSpPr/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733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734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735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736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737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738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739"/>
            <p:cNvSpPr/>
            <p:nvPr/>
          </p:nvSpPr>
          <p:spPr bwMode="auto">
            <a:xfrm>
              <a:off x="2955050" y="3780665"/>
              <a:ext cx="211384" cy="194924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740"/>
            <p:cNvSpPr/>
            <p:nvPr/>
          </p:nvSpPr>
          <p:spPr bwMode="auto">
            <a:xfrm>
              <a:off x="299750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741"/>
            <p:cNvSpPr/>
            <p:nvPr/>
          </p:nvSpPr>
          <p:spPr bwMode="auto">
            <a:xfrm>
              <a:off x="3132648" y="3619527"/>
              <a:ext cx="144677" cy="228711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742"/>
            <p:cNvSpPr/>
            <p:nvPr/>
          </p:nvSpPr>
          <p:spPr bwMode="auto">
            <a:xfrm>
              <a:off x="3132648" y="3492177"/>
              <a:ext cx="136014" cy="143811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743"/>
            <p:cNvSpPr/>
            <p:nvPr/>
          </p:nvSpPr>
          <p:spPr bwMode="auto">
            <a:xfrm>
              <a:off x="2895273" y="3559750"/>
              <a:ext cx="161137" cy="161137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744"/>
            <p:cNvSpPr/>
            <p:nvPr/>
          </p:nvSpPr>
          <p:spPr bwMode="auto">
            <a:xfrm>
              <a:off x="2895273" y="3407276"/>
              <a:ext cx="246038" cy="246038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45"/>
            <p:cNvSpPr/>
            <p:nvPr/>
          </p:nvSpPr>
          <p:spPr bwMode="auto">
            <a:xfrm>
              <a:off x="3175098" y="3237476"/>
              <a:ext cx="194924" cy="187127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746"/>
            <p:cNvSpPr/>
            <p:nvPr/>
          </p:nvSpPr>
          <p:spPr bwMode="auto">
            <a:xfrm>
              <a:off x="3183761" y="3415940"/>
              <a:ext cx="110024" cy="127351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747"/>
            <p:cNvSpPr/>
            <p:nvPr/>
          </p:nvSpPr>
          <p:spPr bwMode="auto">
            <a:xfrm>
              <a:off x="3065074" y="3687101"/>
              <a:ext cx="101361" cy="10222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748"/>
            <p:cNvSpPr/>
            <p:nvPr/>
          </p:nvSpPr>
          <p:spPr bwMode="auto">
            <a:xfrm>
              <a:off x="3031287" y="3424603"/>
              <a:ext cx="177597" cy="296285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749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750"/>
            <p:cNvSpPr/>
            <p:nvPr/>
          </p:nvSpPr>
          <p:spPr bwMode="auto">
            <a:xfrm>
              <a:off x="299057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751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752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753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754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755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756"/>
            <p:cNvSpPr/>
            <p:nvPr/>
          </p:nvSpPr>
          <p:spPr bwMode="auto">
            <a:xfrm>
              <a:off x="2690820" y="3331039"/>
              <a:ext cx="51114" cy="76237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757"/>
            <p:cNvSpPr/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758"/>
            <p:cNvSpPr/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759"/>
            <p:cNvSpPr/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760"/>
            <p:cNvSpPr/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761"/>
            <p:cNvSpPr/>
            <p:nvPr/>
          </p:nvSpPr>
          <p:spPr bwMode="auto">
            <a:xfrm>
              <a:off x="2877947" y="3424603"/>
              <a:ext cx="102227" cy="127351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762"/>
            <p:cNvSpPr/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763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764"/>
            <p:cNvSpPr/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765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766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767"/>
            <p:cNvSpPr/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768"/>
            <p:cNvSpPr/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69"/>
            <p:cNvSpPr/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770"/>
            <p:cNvSpPr/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71"/>
            <p:cNvSpPr/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772"/>
            <p:cNvSpPr/>
            <p:nvPr/>
          </p:nvSpPr>
          <p:spPr bwMode="auto">
            <a:xfrm>
              <a:off x="2741933" y="3221016"/>
              <a:ext cx="42450" cy="51113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774"/>
            <p:cNvSpPr/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775"/>
            <p:cNvSpPr/>
            <p:nvPr/>
          </p:nvSpPr>
          <p:spPr bwMode="auto">
            <a:xfrm>
              <a:off x="468684" y="2099985"/>
              <a:ext cx="364725" cy="499872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777"/>
            <p:cNvSpPr/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779"/>
            <p:cNvSpPr/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780"/>
            <p:cNvSpPr/>
            <p:nvPr/>
          </p:nvSpPr>
          <p:spPr bwMode="auto">
            <a:xfrm>
              <a:off x="1545532" y="3272129"/>
              <a:ext cx="59777" cy="5891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781"/>
            <p:cNvSpPr/>
            <p:nvPr/>
          </p:nvSpPr>
          <p:spPr bwMode="auto">
            <a:xfrm>
              <a:off x="1571521" y="3331039"/>
              <a:ext cx="50247" cy="33787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782"/>
            <p:cNvSpPr/>
            <p:nvPr/>
          </p:nvSpPr>
          <p:spPr bwMode="auto">
            <a:xfrm>
              <a:off x="1613972" y="33483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783"/>
            <p:cNvSpPr/>
            <p:nvPr/>
          </p:nvSpPr>
          <p:spPr bwMode="auto">
            <a:xfrm>
              <a:off x="1664219" y="3313713"/>
              <a:ext cx="161137" cy="169801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784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785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786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787"/>
            <p:cNvSpPr/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788"/>
            <p:cNvSpPr/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789"/>
            <p:cNvSpPr/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790"/>
            <p:cNvSpPr/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791"/>
            <p:cNvSpPr/>
            <p:nvPr/>
          </p:nvSpPr>
          <p:spPr bwMode="auto">
            <a:xfrm>
              <a:off x="1741322" y="3780665"/>
              <a:ext cx="262498" cy="542322"/>
            </a:xfrm>
            <a:custGeom>
              <a:avLst/>
              <a:gdLst>
                <a:gd name="T0" fmla="*/ 2147483647 w 248"/>
                <a:gd name="T1" fmla="*/ 2147483647 h 512"/>
                <a:gd name="T2" fmla="*/ 2147483647 w 248"/>
                <a:gd name="T3" fmla="*/ 2147483647 h 512"/>
                <a:gd name="T4" fmla="*/ 2147483647 w 248"/>
                <a:gd name="T5" fmla="*/ 2147483647 h 512"/>
                <a:gd name="T6" fmla="*/ 2147483647 w 248"/>
                <a:gd name="T7" fmla="*/ 2147483647 h 512"/>
                <a:gd name="T8" fmla="*/ 2147483647 w 248"/>
                <a:gd name="T9" fmla="*/ 2147483647 h 512"/>
                <a:gd name="T10" fmla="*/ 2147483647 w 248"/>
                <a:gd name="T11" fmla="*/ 2147483647 h 512"/>
                <a:gd name="T12" fmla="*/ 2147483647 w 248"/>
                <a:gd name="T13" fmla="*/ 2147483647 h 512"/>
                <a:gd name="T14" fmla="*/ 2147483647 w 248"/>
                <a:gd name="T15" fmla="*/ 2147483647 h 512"/>
                <a:gd name="T16" fmla="*/ 2147483647 w 248"/>
                <a:gd name="T17" fmla="*/ 2147483647 h 512"/>
                <a:gd name="T18" fmla="*/ 2147483647 w 248"/>
                <a:gd name="T19" fmla="*/ 2147483647 h 512"/>
                <a:gd name="T20" fmla="*/ 2147483647 w 248"/>
                <a:gd name="T21" fmla="*/ 2147483647 h 512"/>
                <a:gd name="T22" fmla="*/ 2147483647 w 248"/>
                <a:gd name="T23" fmla="*/ 2147483647 h 512"/>
                <a:gd name="T24" fmla="*/ 2147483647 w 248"/>
                <a:gd name="T25" fmla="*/ 2147483647 h 512"/>
                <a:gd name="T26" fmla="*/ 2147483647 w 248"/>
                <a:gd name="T27" fmla="*/ 2147483647 h 512"/>
                <a:gd name="T28" fmla="*/ 2147483647 w 248"/>
                <a:gd name="T29" fmla="*/ 0 h 512"/>
                <a:gd name="T30" fmla="*/ 2147483647 w 248"/>
                <a:gd name="T31" fmla="*/ 0 h 512"/>
                <a:gd name="T32" fmla="*/ 2147483647 w 248"/>
                <a:gd name="T33" fmla="*/ 2147483647 h 512"/>
                <a:gd name="T34" fmla="*/ 2147483647 w 248"/>
                <a:gd name="T35" fmla="*/ 0 h 512"/>
                <a:gd name="T36" fmla="*/ 2147483647 w 248"/>
                <a:gd name="T37" fmla="*/ 0 h 512"/>
                <a:gd name="T38" fmla="*/ 2147483647 w 248"/>
                <a:gd name="T39" fmla="*/ 2147483647 h 512"/>
                <a:gd name="T40" fmla="*/ 2147483647 w 248"/>
                <a:gd name="T41" fmla="*/ 2147483647 h 512"/>
                <a:gd name="T42" fmla="*/ 2147483647 w 248"/>
                <a:gd name="T43" fmla="*/ 2147483647 h 512"/>
                <a:gd name="T44" fmla="*/ 2147483647 w 248"/>
                <a:gd name="T45" fmla="*/ 2147483647 h 512"/>
                <a:gd name="T46" fmla="*/ 2147483647 w 248"/>
                <a:gd name="T47" fmla="*/ 2147483647 h 512"/>
                <a:gd name="T48" fmla="*/ 2147483647 w 248"/>
                <a:gd name="T49" fmla="*/ 2147483647 h 512"/>
                <a:gd name="T50" fmla="*/ 2147483647 w 248"/>
                <a:gd name="T51" fmla="*/ 2147483647 h 512"/>
                <a:gd name="T52" fmla="*/ 2147483647 w 248"/>
                <a:gd name="T53" fmla="*/ 2147483647 h 512"/>
                <a:gd name="T54" fmla="*/ 2147483647 w 248"/>
                <a:gd name="T55" fmla="*/ 2147483647 h 512"/>
                <a:gd name="T56" fmla="*/ 2147483647 w 248"/>
                <a:gd name="T57" fmla="*/ 2147483647 h 512"/>
                <a:gd name="T58" fmla="*/ 2147483647 w 248"/>
                <a:gd name="T59" fmla="*/ 2147483647 h 512"/>
                <a:gd name="T60" fmla="*/ 2147483647 w 248"/>
                <a:gd name="T61" fmla="*/ 2147483647 h 512"/>
                <a:gd name="T62" fmla="*/ 2147483647 w 248"/>
                <a:gd name="T63" fmla="*/ 2147483647 h 512"/>
                <a:gd name="T64" fmla="*/ 0 w 248"/>
                <a:gd name="T65" fmla="*/ 2147483647 h 512"/>
                <a:gd name="T66" fmla="*/ 2147483647 w 248"/>
                <a:gd name="T67" fmla="*/ 2147483647 h 512"/>
                <a:gd name="T68" fmla="*/ 2147483647 w 248"/>
                <a:gd name="T69" fmla="*/ 2147483647 h 512"/>
                <a:gd name="T70" fmla="*/ 2147483647 w 248"/>
                <a:gd name="T71" fmla="*/ 2147483647 h 512"/>
                <a:gd name="T72" fmla="*/ 2147483647 w 248"/>
                <a:gd name="T73" fmla="*/ 2147483647 h 512"/>
                <a:gd name="T74" fmla="*/ 2147483647 w 248"/>
                <a:gd name="T75" fmla="*/ 2147483647 h 512"/>
                <a:gd name="T76" fmla="*/ 2147483647 w 248"/>
                <a:gd name="T77" fmla="*/ 2147483647 h 512"/>
                <a:gd name="T78" fmla="*/ 2147483647 w 248"/>
                <a:gd name="T79" fmla="*/ 2147483647 h 512"/>
                <a:gd name="T80" fmla="*/ 2147483647 w 248"/>
                <a:gd name="T81" fmla="*/ 2147483647 h 512"/>
                <a:gd name="T82" fmla="*/ 2147483647 w 248"/>
                <a:gd name="T83" fmla="*/ 2147483647 h 512"/>
                <a:gd name="T84" fmla="*/ 2147483647 w 248"/>
                <a:gd name="T85" fmla="*/ 2147483647 h 512"/>
                <a:gd name="T86" fmla="*/ 2147483647 w 248"/>
                <a:gd name="T87" fmla="*/ 2147483647 h 512"/>
                <a:gd name="T88" fmla="*/ 2147483647 w 248"/>
                <a:gd name="T89" fmla="*/ 2147483647 h 512"/>
                <a:gd name="T90" fmla="*/ 2147483647 w 248"/>
                <a:gd name="T91" fmla="*/ 2147483647 h 512"/>
                <a:gd name="T92" fmla="*/ 2147483647 w 248"/>
                <a:gd name="T93" fmla="*/ 2147483647 h 512"/>
                <a:gd name="T94" fmla="*/ 2147483647 w 248"/>
                <a:gd name="T95" fmla="*/ 2147483647 h 512"/>
                <a:gd name="T96" fmla="*/ 2147483647 w 248"/>
                <a:gd name="T97" fmla="*/ 2147483647 h 512"/>
                <a:gd name="T98" fmla="*/ 2147483647 w 248"/>
                <a:gd name="T99" fmla="*/ 2147483647 h 512"/>
                <a:gd name="T100" fmla="*/ 2147483647 w 248"/>
                <a:gd name="T101" fmla="*/ 2147483647 h 512"/>
                <a:gd name="T102" fmla="*/ 2147483647 w 248"/>
                <a:gd name="T103" fmla="*/ 2147483647 h 512"/>
                <a:gd name="T104" fmla="*/ 2147483647 w 248"/>
                <a:gd name="T105" fmla="*/ 2147483647 h 512"/>
                <a:gd name="T106" fmla="*/ 2147483647 w 248"/>
                <a:gd name="T107" fmla="*/ 2147483647 h 512"/>
                <a:gd name="T108" fmla="*/ 2147483647 w 248"/>
                <a:gd name="T109" fmla="*/ 2147483647 h 512"/>
                <a:gd name="T110" fmla="*/ 2147483647 w 248"/>
                <a:gd name="T111" fmla="*/ 2147483647 h 512"/>
                <a:gd name="T112" fmla="*/ 2147483647 w 248"/>
                <a:gd name="T113" fmla="*/ 2147483647 h 512"/>
                <a:gd name="T114" fmla="*/ 2147483647 w 248"/>
                <a:gd name="T115" fmla="*/ 2147483647 h 512"/>
                <a:gd name="T116" fmla="*/ 2147483647 w 248"/>
                <a:gd name="T117" fmla="*/ 2147483647 h 512"/>
                <a:gd name="T118" fmla="*/ 2147483647 w 248"/>
                <a:gd name="T119" fmla="*/ 2147483647 h 512"/>
                <a:gd name="T120" fmla="*/ 2147483647 w 248"/>
                <a:gd name="T121" fmla="*/ 2147483647 h 512"/>
                <a:gd name="T122" fmla="*/ 2147483647 w 248"/>
                <a:gd name="T123" fmla="*/ 2147483647 h 5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48"/>
                <a:gd name="T187" fmla="*/ 0 h 512"/>
                <a:gd name="T188" fmla="*/ 248 w 248"/>
                <a:gd name="T189" fmla="*/ 512 h 5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48" h="512">
                  <a:moveTo>
                    <a:pt x="192" y="144"/>
                  </a:moveTo>
                  <a:lnTo>
                    <a:pt x="192" y="128"/>
                  </a:lnTo>
                  <a:lnTo>
                    <a:pt x="200" y="112"/>
                  </a:lnTo>
                  <a:lnTo>
                    <a:pt x="232" y="88"/>
                  </a:lnTo>
                  <a:lnTo>
                    <a:pt x="240" y="80"/>
                  </a:lnTo>
                  <a:lnTo>
                    <a:pt x="248" y="56"/>
                  </a:lnTo>
                  <a:lnTo>
                    <a:pt x="248" y="48"/>
                  </a:lnTo>
                  <a:lnTo>
                    <a:pt x="232" y="56"/>
                  </a:lnTo>
                  <a:lnTo>
                    <a:pt x="208" y="72"/>
                  </a:lnTo>
                  <a:lnTo>
                    <a:pt x="192" y="64"/>
                  </a:lnTo>
                  <a:lnTo>
                    <a:pt x="192" y="40"/>
                  </a:lnTo>
                  <a:lnTo>
                    <a:pt x="184" y="32"/>
                  </a:lnTo>
                  <a:lnTo>
                    <a:pt x="160" y="24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8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128"/>
                  </a:lnTo>
                  <a:lnTo>
                    <a:pt x="48" y="168"/>
                  </a:lnTo>
                  <a:lnTo>
                    <a:pt x="24" y="224"/>
                  </a:lnTo>
                  <a:lnTo>
                    <a:pt x="24" y="280"/>
                  </a:lnTo>
                  <a:lnTo>
                    <a:pt x="24" y="304"/>
                  </a:lnTo>
                  <a:lnTo>
                    <a:pt x="16" y="336"/>
                  </a:lnTo>
                  <a:lnTo>
                    <a:pt x="24" y="352"/>
                  </a:lnTo>
                  <a:lnTo>
                    <a:pt x="16" y="416"/>
                  </a:lnTo>
                  <a:lnTo>
                    <a:pt x="0" y="440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80" y="512"/>
                  </a:lnTo>
                  <a:lnTo>
                    <a:pt x="64" y="496"/>
                  </a:lnTo>
                  <a:lnTo>
                    <a:pt x="56" y="472"/>
                  </a:lnTo>
                  <a:lnTo>
                    <a:pt x="64" y="448"/>
                  </a:lnTo>
                  <a:lnTo>
                    <a:pt x="80" y="424"/>
                  </a:lnTo>
                  <a:lnTo>
                    <a:pt x="88" y="416"/>
                  </a:lnTo>
                  <a:lnTo>
                    <a:pt x="96" y="392"/>
                  </a:lnTo>
                  <a:lnTo>
                    <a:pt x="88" y="384"/>
                  </a:lnTo>
                  <a:lnTo>
                    <a:pt x="80" y="368"/>
                  </a:lnTo>
                  <a:lnTo>
                    <a:pt x="96" y="344"/>
                  </a:lnTo>
                  <a:lnTo>
                    <a:pt x="112" y="328"/>
                  </a:lnTo>
                  <a:lnTo>
                    <a:pt x="120" y="304"/>
                  </a:lnTo>
                  <a:lnTo>
                    <a:pt x="120" y="296"/>
                  </a:lnTo>
                  <a:lnTo>
                    <a:pt x="112" y="296"/>
                  </a:lnTo>
                  <a:lnTo>
                    <a:pt x="112" y="288"/>
                  </a:lnTo>
                  <a:lnTo>
                    <a:pt x="136" y="280"/>
                  </a:lnTo>
                  <a:lnTo>
                    <a:pt x="144" y="264"/>
                  </a:lnTo>
                  <a:lnTo>
                    <a:pt x="152" y="248"/>
                  </a:lnTo>
                  <a:lnTo>
                    <a:pt x="192" y="232"/>
                  </a:lnTo>
                  <a:lnTo>
                    <a:pt x="200" y="224"/>
                  </a:lnTo>
                  <a:lnTo>
                    <a:pt x="208" y="224"/>
                  </a:lnTo>
                  <a:lnTo>
                    <a:pt x="216" y="200"/>
                  </a:lnTo>
                  <a:lnTo>
                    <a:pt x="208" y="184"/>
                  </a:lnTo>
                  <a:lnTo>
                    <a:pt x="192" y="176"/>
                  </a:lnTo>
                  <a:lnTo>
                    <a:pt x="208" y="176"/>
                  </a:lnTo>
                  <a:lnTo>
                    <a:pt x="192" y="168"/>
                  </a:lnTo>
                  <a:lnTo>
                    <a:pt x="192" y="14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792"/>
            <p:cNvSpPr/>
            <p:nvPr/>
          </p:nvSpPr>
          <p:spPr bwMode="auto">
            <a:xfrm>
              <a:off x="1885133" y="3746877"/>
              <a:ext cx="118687" cy="110024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793"/>
            <p:cNvSpPr/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794"/>
            <p:cNvSpPr/>
            <p:nvPr/>
          </p:nvSpPr>
          <p:spPr bwMode="auto">
            <a:xfrm>
              <a:off x="1791569" y="3610864"/>
              <a:ext cx="152474" cy="178464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795"/>
            <p:cNvSpPr/>
            <p:nvPr/>
          </p:nvSpPr>
          <p:spPr bwMode="auto">
            <a:xfrm>
              <a:off x="1741322" y="3407276"/>
              <a:ext cx="517199" cy="550986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796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797"/>
            <p:cNvSpPr/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798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799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800"/>
            <p:cNvSpPr/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801"/>
            <p:cNvSpPr/>
            <p:nvPr/>
          </p:nvSpPr>
          <p:spPr bwMode="auto">
            <a:xfrm>
              <a:off x="1749119" y="3313713"/>
              <a:ext cx="178464" cy="15334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802"/>
            <p:cNvSpPr/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803"/>
            <p:cNvSpPr/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804"/>
            <p:cNvSpPr/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805"/>
            <p:cNvSpPr/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806"/>
            <p:cNvSpPr/>
            <p:nvPr/>
          </p:nvSpPr>
          <p:spPr bwMode="auto">
            <a:xfrm>
              <a:off x="1529072" y="32634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807"/>
            <p:cNvSpPr/>
            <p:nvPr/>
          </p:nvSpPr>
          <p:spPr bwMode="auto">
            <a:xfrm>
              <a:off x="1486621" y="3237476"/>
              <a:ext cx="58910" cy="51114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808"/>
            <p:cNvSpPr/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809"/>
            <p:cNvSpPr/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810"/>
            <p:cNvSpPr/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778"/>
            <p:cNvSpPr/>
            <p:nvPr/>
          </p:nvSpPr>
          <p:spPr bwMode="auto">
            <a:xfrm>
              <a:off x="836874" y="2067064"/>
              <a:ext cx="1145288" cy="789226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762" y="719582"/>
            <a:ext cx="8832476" cy="59911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22/498DB2C9CE89F2A71311649C04613B5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53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67" y="1905000"/>
            <a:ext cx="11387667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052233" cy="476250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88366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670800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288366" y="3005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670800" y="3005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287838" y="33617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4287838" y="40309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4287838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287838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670800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7670800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670800" y="33617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9" hasCustomPrompt="1"/>
          </p:nvPr>
        </p:nvSpPr>
        <p:spPr>
          <a:xfrm>
            <a:off x="7670800" y="40309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88366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670800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288366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670800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288366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7670800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288366" y="4783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7670800" y="4783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4287838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287838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670800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7670800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4287838" y="29934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 hasCustomPrompt="1"/>
          </p:nvPr>
        </p:nvSpPr>
        <p:spPr>
          <a:xfrm>
            <a:off x="4287838" y="36626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670800" y="29934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7670800" y="36626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4287838" y="5139779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23" hasCustomPrompt="1"/>
          </p:nvPr>
        </p:nvSpPr>
        <p:spPr>
          <a:xfrm>
            <a:off x="4287838" y="58089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24" hasCustomPrompt="1"/>
          </p:nvPr>
        </p:nvSpPr>
        <p:spPr>
          <a:xfrm>
            <a:off x="7670800" y="5139779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25" hasCustomPrompt="1"/>
          </p:nvPr>
        </p:nvSpPr>
        <p:spPr>
          <a:xfrm>
            <a:off x="7670800" y="58089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1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2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3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4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5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6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41679" y="2094968"/>
            <a:ext cx="5308641" cy="1578481"/>
          </a:xfrm>
        </p:spPr>
        <p:txBody>
          <a:bodyPr/>
          <a:lstStyle/>
          <a:p>
            <a:r>
              <a:rPr lang="zh-CN" altLang="en-US" sz="2800" b="0" dirty="0" smtClean="0"/>
              <a:t>快速幂</a:t>
            </a:r>
            <a:endParaRPr lang="en-US" altLang="zh-CN" sz="2800" b="0" dirty="0" smtClean="0"/>
          </a:p>
          <a:p>
            <a:r>
              <a:rPr lang="en-US" altLang="zh-CN" sz="2800" b="0" dirty="0" smtClean="0"/>
              <a:t>&amp;&amp;</a:t>
            </a:r>
          </a:p>
          <a:p>
            <a:r>
              <a:rPr lang="zh-CN" altLang="en-US" sz="2800" b="0" dirty="0" smtClean="0"/>
              <a:t>矩阵乘法</a:t>
            </a:r>
            <a:endParaRPr lang="en-US" altLang="zh-CN" sz="2800" b="0" dirty="0"/>
          </a:p>
          <a:p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755481" y="3954464"/>
            <a:ext cx="2681036" cy="651825"/>
          </a:xfrm>
        </p:spPr>
        <p:txBody>
          <a:bodyPr/>
          <a:lstStyle/>
          <a:p>
            <a:r>
              <a:rPr lang="zh-CN" altLang="en-US" dirty="0" smtClean="0"/>
              <a:t>北京市十一学校     汪星明</a:t>
            </a:r>
            <a:endParaRPr lang="en-US" altLang="zh-CN" dirty="0" smtClean="0"/>
          </a:p>
          <a:p>
            <a:r>
              <a:rPr lang="en-US" altLang="zh-CN" dirty="0" smtClean="0"/>
              <a:t>2018.9.17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50300" y="748974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其它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327805" y="1459788"/>
            <a:ext cx="735589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“单位矩阵”（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Identity matrix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）的概念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从左上角到右下角的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对角线（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称为主对角线）上的元素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。除此以外全都为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顾名思义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，它在矩阵乘法中就相当于算术乘法中的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19494"/>
          <a:stretch>
            <a:fillRect/>
          </a:stretch>
        </p:blipFill>
        <p:spPr>
          <a:xfrm>
            <a:off x="6207967" y="3458695"/>
            <a:ext cx="2995971" cy="2354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基础题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对于平面上的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个点，我们有平移，翻转，缩放，旋转四种操作，翻转分为沿</a:t>
            </a:r>
            <a:r>
              <a:rPr lang="en-US" altLang="zh-CN" sz="1400" dirty="0">
                <a:latin typeface="+mn-ea"/>
              </a:rPr>
              <a:t>x</a:t>
            </a:r>
            <a:r>
              <a:rPr lang="zh-CN" altLang="en-US" sz="1400" dirty="0">
                <a:latin typeface="+mn-ea"/>
              </a:rPr>
              <a:t>轴或</a:t>
            </a:r>
            <a:r>
              <a:rPr lang="en-US" altLang="zh-CN" sz="1400" dirty="0">
                <a:latin typeface="+mn-ea"/>
              </a:rPr>
              <a:t>y</a:t>
            </a:r>
            <a:r>
              <a:rPr lang="zh-CN" altLang="en-US" sz="1400" dirty="0">
                <a:latin typeface="+mn-ea"/>
              </a:rPr>
              <a:t>轴翻转，旋转沿原点顺时针旋转</a:t>
            </a:r>
            <a:r>
              <a:rPr lang="en-US" altLang="zh-CN" sz="1400" dirty="0">
                <a:latin typeface="+mn-ea"/>
              </a:rPr>
              <a:t>α</a:t>
            </a:r>
            <a:r>
              <a:rPr lang="zh-CN" altLang="en-US" sz="1400" dirty="0">
                <a:latin typeface="+mn-ea"/>
              </a:rPr>
              <a:t>角</a:t>
            </a:r>
            <a:r>
              <a:rPr lang="zh-CN" altLang="en-US" sz="1400" baseline="30000" dirty="0">
                <a:latin typeface="+mn-ea"/>
              </a:rPr>
              <a:t>①</a:t>
            </a:r>
            <a:r>
              <a:rPr lang="en-US" altLang="zh-CN" sz="1400" dirty="0">
                <a:latin typeface="+mn-ea"/>
              </a:rPr>
              <a:t>,</a:t>
            </a:r>
            <a:r>
              <a:rPr lang="zh-CN" altLang="en-US" sz="1400" dirty="0">
                <a:latin typeface="+mn-ea"/>
              </a:rPr>
              <a:t>求经过</a:t>
            </a:r>
            <a:r>
              <a:rPr lang="en-US" altLang="zh-CN" sz="1400" dirty="0">
                <a:latin typeface="+mn-ea"/>
              </a:rPr>
              <a:t>m</a:t>
            </a:r>
            <a:r>
              <a:rPr lang="zh-CN" altLang="en-US" sz="1400" dirty="0">
                <a:latin typeface="+mn-ea"/>
              </a:rPr>
              <a:t>次操作后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个点的坐标。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每次操作针对所有的点</a:t>
            </a:r>
            <a:r>
              <a:rPr lang="en-US" altLang="zh-CN" sz="1400" dirty="0">
                <a:latin typeface="+mn-ea"/>
              </a:rPr>
              <a:t>)</a:t>
            </a: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输入格式</a:t>
            </a:r>
            <a:r>
              <a:rPr lang="en-US" altLang="zh-CN" sz="1400" dirty="0">
                <a:latin typeface="+mn-ea"/>
              </a:rPr>
              <a:t>】</a:t>
            </a:r>
            <a:r>
              <a:rPr lang="zh-CN" altLang="en-US" sz="1400" dirty="0">
                <a:latin typeface="+mn-ea"/>
              </a:rPr>
              <a:t>第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行，输入一个正整数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2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zh-CN" sz="1400" dirty="0">
                <a:latin typeface="+mn-ea"/>
              </a:rPr>
              <a:t>N+1</a:t>
            </a:r>
            <a:r>
              <a:rPr lang="zh-CN" altLang="en-US" sz="1400" dirty="0">
                <a:latin typeface="+mn-ea"/>
              </a:rPr>
              <a:t>行输入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个点的坐标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均为浮点数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N+2</a:t>
            </a:r>
            <a:r>
              <a:rPr lang="zh-CN" altLang="en-US" sz="1400" dirty="0">
                <a:latin typeface="+mn-ea"/>
              </a:rPr>
              <a:t>行输入一个正整数</a:t>
            </a:r>
            <a:r>
              <a:rPr lang="en-US" altLang="zh-CN" sz="1400" dirty="0">
                <a:latin typeface="+mn-ea"/>
              </a:rPr>
              <a:t>M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N+3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zh-CN" sz="1400" dirty="0">
                <a:latin typeface="+mn-ea"/>
              </a:rPr>
              <a:t>N+M+2</a:t>
            </a:r>
            <a:r>
              <a:rPr lang="zh-CN" altLang="en-US" sz="1400" dirty="0">
                <a:latin typeface="+mn-ea"/>
              </a:rPr>
              <a:t>行输入“操作”，“</a:t>
            </a:r>
            <a:r>
              <a:rPr lang="en-US" altLang="zh-CN" sz="1400" dirty="0">
                <a:latin typeface="+mn-ea"/>
              </a:rPr>
              <a:t>1 p q</a:t>
            </a:r>
            <a:r>
              <a:rPr lang="zh-CN" altLang="en-US" sz="1400" dirty="0">
                <a:latin typeface="+mn-ea"/>
              </a:rPr>
              <a:t>”表示平移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 err="1">
                <a:latin typeface="+mn-ea"/>
              </a:rPr>
              <a:t>p,q</a:t>
            </a:r>
            <a:r>
              <a:rPr lang="en-US" altLang="zh-CN" sz="1400" dirty="0">
                <a:latin typeface="+mn-ea"/>
              </a:rPr>
              <a:t>), “2 0”</a:t>
            </a:r>
            <a:r>
              <a:rPr lang="zh-CN" altLang="en-US" sz="1400" dirty="0">
                <a:latin typeface="+mn-ea"/>
              </a:rPr>
              <a:t>表示沿</a:t>
            </a:r>
            <a:r>
              <a:rPr lang="en-US" altLang="zh-CN" sz="1400" dirty="0">
                <a:latin typeface="+mn-ea"/>
              </a:rPr>
              <a:t>x</a:t>
            </a:r>
            <a:r>
              <a:rPr lang="zh-CN" altLang="en-US" sz="1400" dirty="0">
                <a:latin typeface="+mn-ea"/>
              </a:rPr>
              <a:t>轴翻转</a:t>
            </a:r>
            <a:r>
              <a:rPr lang="en-US" altLang="zh-CN" sz="1400" dirty="0">
                <a:latin typeface="+mn-ea"/>
              </a:rPr>
              <a:t>, ”2 1”</a:t>
            </a:r>
            <a:r>
              <a:rPr lang="zh-CN" altLang="en-US" sz="1400" dirty="0">
                <a:latin typeface="+mn-ea"/>
              </a:rPr>
              <a:t>表示沿</a:t>
            </a:r>
            <a:r>
              <a:rPr lang="en-US" altLang="zh-CN" sz="1400" dirty="0">
                <a:latin typeface="+mn-ea"/>
              </a:rPr>
              <a:t>y</a:t>
            </a:r>
            <a:r>
              <a:rPr lang="zh-CN" altLang="en-US" sz="1400" dirty="0">
                <a:latin typeface="+mn-ea"/>
              </a:rPr>
              <a:t>轴翻转，</a:t>
            </a:r>
            <a:r>
              <a:rPr lang="en-US" altLang="zh-CN" sz="1400" dirty="0">
                <a:latin typeface="+mn-ea"/>
              </a:rPr>
              <a:t>”3 k”</a:t>
            </a:r>
            <a:r>
              <a:rPr lang="zh-CN" altLang="en-US" sz="1400" dirty="0">
                <a:latin typeface="+mn-ea"/>
              </a:rPr>
              <a:t>表示放大</a:t>
            </a:r>
            <a:r>
              <a:rPr lang="en-US" altLang="zh-CN" sz="1400" dirty="0">
                <a:latin typeface="+mn-ea"/>
              </a:rPr>
              <a:t>k</a:t>
            </a:r>
            <a:r>
              <a:rPr lang="zh-CN" altLang="en-US" sz="1400" dirty="0">
                <a:latin typeface="+mn-ea"/>
              </a:rPr>
              <a:t>倍</a:t>
            </a:r>
            <a:r>
              <a:rPr lang="zh-CN" altLang="en-US" sz="1400" baseline="30000" dirty="0">
                <a:latin typeface="+mn-ea"/>
              </a:rPr>
              <a:t>②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”4 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zh-CN" sz="1400" dirty="0">
                <a:latin typeface="+mn-ea"/>
              </a:rPr>
              <a:t>”</a:t>
            </a:r>
            <a:r>
              <a:rPr lang="zh-CN" altLang="en-US" sz="1400" dirty="0">
                <a:latin typeface="+mn-ea"/>
              </a:rPr>
              <a:t>表示绕原点顺时针旋转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>
                <a:latin typeface="+mn-ea"/>
              </a:rPr>
              <a:t>角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∈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[-π,π]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输出格式</a:t>
            </a:r>
            <a:r>
              <a:rPr lang="en-US" altLang="zh-CN" sz="1400" dirty="0">
                <a:latin typeface="+mn-ea"/>
              </a:rPr>
              <a:t>】N</a:t>
            </a:r>
            <a:r>
              <a:rPr lang="zh-CN" altLang="en-US" sz="1400" dirty="0">
                <a:latin typeface="+mn-ea"/>
              </a:rPr>
              <a:t>行，每行表示一个点的坐标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保留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位小数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数据范围</a:t>
            </a:r>
            <a:r>
              <a:rPr lang="en-US" altLang="zh-CN" sz="1400" dirty="0">
                <a:latin typeface="+mn-ea"/>
              </a:rPr>
              <a:t>】1&lt;=N,M&lt;=10000</a:t>
            </a:r>
          </a:p>
        </p:txBody>
      </p:sp>
      <p:sp>
        <p:nvSpPr>
          <p:cNvPr id="12" name="页脚占位符 3"/>
          <p:cNvSpPr txBox="1">
            <a:spLocks/>
          </p:cNvSpPr>
          <p:nvPr/>
        </p:nvSpPr>
        <p:spPr>
          <a:xfrm>
            <a:off x="4312920" y="3547807"/>
            <a:ext cx="7035018" cy="7023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①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：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绕原点旋转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角后的坐标为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xcos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α-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ysin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α,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α+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ycos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α)</a:t>
            </a:r>
            <a:endParaRPr lang="en-US" altLang="zh-CN" sz="1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CN" altLang="en-US" sz="1400" dirty="0" smtClean="0">
                <a:latin typeface="Cambria Math" panose="02040503050406030204" pitchFamily="18" charset="0"/>
              </a:rPr>
              <a:t>②</a:t>
            </a:r>
            <a:r>
              <a:rPr lang="zh-CN" altLang="en-US" sz="1400" dirty="0" smtClean="0">
                <a:latin typeface="Cambria Math" panose="02040503050406030204" pitchFamily="18" charset="0"/>
                <a:sym typeface="Wingdings" panose="05000000000000000000" pitchFamily="2" charset="2"/>
              </a:rPr>
              <a:t>：即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x,y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1400" dirty="0" smtClean="0">
                <a:latin typeface="Cambria Math" panose="02040503050406030204" pitchFamily="18" charset="0"/>
                <a:sym typeface="Wingdings" panose="05000000000000000000" pitchFamily="2" charset="2"/>
              </a:rPr>
              <a:t>变为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kx,ky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)</a:t>
            </a:r>
            <a:endParaRPr lang="zh-CN" altLang="en-US" sz="1400" dirty="0">
              <a:latin typeface="Cambria Math" panose="020405030504060302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5223" y="4237774"/>
            <a:ext cx="7355894" cy="2058007"/>
            <a:chOff x="4215223" y="4237774"/>
            <a:chExt cx="7355894" cy="2058007"/>
          </a:xfrm>
        </p:grpSpPr>
        <p:sp>
          <p:nvSpPr>
            <p:cNvPr id="13" name="矩形 12"/>
            <p:cNvSpPr/>
            <p:nvPr/>
          </p:nvSpPr>
          <p:spPr>
            <a:xfrm>
              <a:off x="4215223" y="4237774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15223" y="4726121"/>
              <a:ext cx="735589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朴素地针对每一个点去算肯定</a:t>
              </a:r>
              <a:r>
                <a:rPr lang="en-US" altLang="zh-CN" sz="1600" dirty="0"/>
                <a:t>TLE…</a:t>
              </a:r>
            </a:p>
            <a:p>
              <a:r>
                <a:rPr lang="zh-CN" altLang="en-US" sz="1600" dirty="0"/>
                <a:t>而一个点的坐标</a:t>
              </a:r>
              <a:r>
                <a:rPr lang="en-US" altLang="zh-CN" sz="1600" dirty="0"/>
                <a:t>(</a:t>
              </a:r>
              <a:r>
                <a:rPr lang="en-US" altLang="zh-CN" sz="1600" dirty="0" err="1"/>
                <a:t>x,y</a:t>
              </a:r>
              <a:r>
                <a:rPr lang="en-US" altLang="zh-CN" sz="1600" dirty="0"/>
                <a:t>)</a:t>
              </a:r>
              <a:r>
                <a:rPr lang="zh-CN" altLang="en-US" sz="1600" dirty="0"/>
                <a:t>，其实也是个</a:t>
              </a:r>
              <a:r>
                <a:rPr lang="en-US" altLang="zh-CN" sz="1600" dirty="0"/>
                <a:t>1×2</a:t>
              </a:r>
              <a:r>
                <a:rPr lang="zh-CN" altLang="en-US" sz="1600" dirty="0"/>
                <a:t>的矩阵</a:t>
              </a:r>
              <a:r>
                <a:rPr lang="en-US" altLang="zh-CN" sz="1600" dirty="0"/>
                <a:t>…</a:t>
              </a:r>
            </a:p>
            <a:p>
              <a:r>
                <a:rPr lang="zh-CN" altLang="en-US" sz="1600" dirty="0"/>
                <a:t>而且对于每个点的操作是相同的</a:t>
              </a:r>
              <a:r>
                <a:rPr lang="en-US" altLang="zh-CN" sz="1600" dirty="0"/>
                <a:t>…</a:t>
              </a:r>
            </a:p>
            <a:p>
              <a:r>
                <a:rPr lang="zh-CN" altLang="en-US" sz="1600" dirty="0"/>
                <a:t>我们是不是可以用矩阵来模拟每一次操作，再把它们相乘，得到一个最终操作的矩阵</a:t>
              </a:r>
              <a:r>
                <a:rPr lang="en-US" altLang="zh-CN" sz="1600" dirty="0"/>
                <a:t>…</a:t>
              </a:r>
            </a:p>
            <a:p>
              <a:r>
                <a:rPr lang="zh-CN" altLang="en-US" sz="1600" dirty="0"/>
                <a:t>再把最终操作矩阵乘以每一个点矩阵输出就好了</a:t>
              </a:r>
              <a:endParaRPr lang="en-US" altLang="zh-CN" sz="1600" dirty="0">
                <a:latin typeface="+mn-ea"/>
              </a:endParaRPr>
            </a:p>
          </p:txBody>
        </p:sp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基础题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215224" y="623929"/>
            <a:ext cx="7357554" cy="3504229"/>
            <a:chOff x="4215224" y="623929"/>
            <a:chExt cx="7357554" cy="3504229"/>
          </a:xfrm>
        </p:grpSpPr>
        <p:sp>
          <p:nvSpPr>
            <p:cNvPr id="15" name="矩形 14"/>
            <p:cNvSpPr/>
            <p:nvPr/>
          </p:nvSpPr>
          <p:spPr>
            <a:xfrm>
              <a:off x="4215224" y="623929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具体做法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4216884" y="1085594"/>
                  <a:ext cx="7355894" cy="30425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/>
                    <a:t>那怎样用矩阵来模拟操作呢？</a:t>
                  </a:r>
                  <a:endParaRPr lang="en-US" altLang="zh-CN" sz="1400" dirty="0"/>
                </a:p>
                <a:p>
                  <a:r>
                    <a:rPr lang="zh-CN" altLang="en-US" sz="1400" dirty="0"/>
                    <a:t>平移：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zh-CN" altLang="en-US" sz="1400" baseline="30000" dirty="0"/>
                    <a:t>①</a:t>
                  </a:r>
                  <a:endParaRPr lang="en-US" altLang="zh-CN" sz="1400" dirty="0"/>
                </a:p>
                <a:p>
                  <a:r>
                    <a:rPr lang="zh-CN" altLang="en-US" sz="1400" dirty="0"/>
                    <a:t>缩放：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r>
                    <a:rPr lang="zh-CN" altLang="en-US" sz="1400" dirty="0"/>
                    <a:t>翻转：</a:t>
                  </a:r>
                  <a:r>
                    <a:rPr lang="en-US" altLang="zh-CN" sz="1400" dirty="0"/>
                    <a:t>0</a:t>
                  </a:r>
                  <a:r>
                    <a:rPr lang="zh-CN" altLang="en-US" sz="1400" dirty="0"/>
                    <a:t>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zh-CN" altLang="en-US" sz="1400" dirty="0"/>
                    <a:t>，</a:t>
                  </a:r>
                  <a:r>
                    <a:rPr lang="en-US" altLang="zh-CN" sz="1400" dirty="0"/>
                    <a:t>1</a:t>
                  </a:r>
                  <a:r>
                    <a:rPr lang="zh-CN" altLang="en-US" sz="1400" dirty="0"/>
                    <a:t>：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r>
                    <a:rPr lang="zh-CN" altLang="en-US" sz="1400" dirty="0"/>
                    <a:t>旋转：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i="1" dirty="0"/>
                                  <m:t> 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𝑦𝑠𝑖𝑛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𝑥𝑠𝑖𝑛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𝑦𝑐𝑜𝑠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pPr lvl="0"/>
                  <a:endParaRPr lang="en-US" altLang="zh-CN" sz="14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  <a:p>
                  <a:pPr lvl="0"/>
                  <a:r>
                    <a:rPr lang="zh-CN" altLang="en-US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①：神奇的“</a:t>
                  </a:r>
                  <a:r>
                    <a:rPr lang="en-US" altLang="zh-CN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1</a:t>
                  </a:r>
                  <a:r>
                    <a:rPr lang="zh-CN" altLang="en-US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”</a:t>
                  </a: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884" y="1085594"/>
                  <a:ext cx="7355894" cy="304256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9" t="-4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矩形 13"/>
          <p:cNvSpPr/>
          <p:nvPr/>
        </p:nvSpPr>
        <p:spPr>
          <a:xfrm>
            <a:off x="4215223" y="4362312"/>
            <a:ext cx="73558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注意，还有两个细节：</a:t>
            </a:r>
            <a:endParaRPr lang="en-US" altLang="zh-CN" sz="1600" dirty="0"/>
          </a:p>
          <a:p>
            <a:r>
              <a:rPr lang="en-US" altLang="zh-CN" sz="1600" dirty="0"/>
              <a:t>1.α</a:t>
            </a:r>
            <a:r>
              <a:rPr lang="zh-CN" altLang="en-US" sz="1600" dirty="0"/>
              <a:t>角正方向为逆时针方向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输入矩阵顺序为</a:t>
            </a:r>
            <a:r>
              <a:rPr lang="en-US" altLang="zh-CN" sz="1600" dirty="0"/>
              <a:t>M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 M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 ,M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……M</a:t>
            </a:r>
            <a:r>
              <a:rPr lang="en-US" altLang="zh-CN" sz="1600" baseline="-25000" dirty="0"/>
              <a:t>m</a:t>
            </a:r>
            <a:r>
              <a:rPr lang="zh-CN" altLang="en-US" sz="1600" dirty="0"/>
              <a:t>，但矩阵相乘的顺序为                        </a:t>
            </a:r>
            <a:r>
              <a:rPr lang="en-US" altLang="zh-CN" sz="1600" dirty="0"/>
              <a:t>M</a:t>
            </a:r>
            <a:r>
              <a:rPr lang="en-US" altLang="zh-CN" sz="1600" baseline="-25000" dirty="0"/>
              <a:t>m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n-1</a:t>
            </a:r>
            <a:r>
              <a:rPr lang="en-US" altLang="zh-CN" sz="1600" dirty="0"/>
              <a:t>×……×M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why?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zh-CN" altLang="en-US" sz="1600" dirty="0">
                <a:solidFill>
                  <a:srgbClr val="FF0000"/>
                </a:solidFill>
              </a:rPr>
              <a:t>因为原式为点矩阵不断左乘</a:t>
            </a:r>
            <a:r>
              <a:rPr lang="en-US" altLang="zh-CN" sz="1600" dirty="0">
                <a:solidFill>
                  <a:srgbClr val="FF0000"/>
                </a:solidFill>
              </a:rPr>
              <a:t>M</a:t>
            </a:r>
            <a:r>
              <a:rPr lang="zh-CN" altLang="en-US" sz="1600" dirty="0">
                <a:solidFill>
                  <a:srgbClr val="FF0000"/>
                </a:solidFill>
              </a:rPr>
              <a:t>，根据结合律可得上式</a:t>
            </a:r>
            <a:r>
              <a:rPr lang="en-US" altLang="zh-CN" sz="1600" dirty="0">
                <a:solidFill>
                  <a:srgbClr val="FF0000"/>
                </a:solidFill>
              </a:rPr>
              <a:t>]</a:t>
            </a:r>
          </a:p>
          <a:p>
            <a:r>
              <a:rPr lang="zh-CN" altLang="en-US" sz="1600" dirty="0"/>
              <a:t>现在大功告成了！</a:t>
            </a:r>
            <a:endParaRPr lang="en-US" altLang="zh-CN" sz="1600" dirty="0"/>
          </a:p>
          <a:p>
            <a:r>
              <a:rPr lang="zh-CN" altLang="en-US" sz="1600" dirty="0"/>
              <a:t>时间</a:t>
            </a:r>
            <a:r>
              <a:rPr lang="en-US" altLang="zh-CN" sz="1600" dirty="0"/>
              <a:t>O(</a:t>
            </a:r>
            <a:r>
              <a:rPr lang="en-US" altLang="zh-CN" sz="1600" dirty="0" err="1"/>
              <a:t>m+n</a:t>
            </a:r>
            <a:r>
              <a:rPr lang="en-US" altLang="zh-CN" sz="1600" dirty="0"/>
              <a:t>)!</a:t>
            </a:r>
            <a:endParaRPr lang="zh-CN" altLang="en-US" sz="1600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斐波那契数列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2287392"/>
            <a:ext cx="3157037" cy="475683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085898" y="618127"/>
            <a:ext cx="3429412" cy="1377806"/>
            <a:chOff x="8085898" y="618127"/>
            <a:chExt cx="3429412" cy="1377806"/>
          </a:xfrm>
        </p:grpSpPr>
        <p:sp>
          <p:nvSpPr>
            <p:cNvPr id="15" name="矩形 14"/>
            <p:cNvSpPr/>
            <p:nvPr/>
          </p:nvSpPr>
          <p:spPr>
            <a:xfrm>
              <a:off x="8087820" y="61812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085898" y="1263425"/>
              <a:ext cx="3429412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直接写循环递推，当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特别大的时候超时，用公式又有精度问题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8188443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087820" y="2304185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4290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7719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1148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577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8006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1435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4864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8293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11722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4208910" y="2705530"/>
            <a:ext cx="7306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08436" y="632137"/>
            <a:ext cx="3429412" cy="1633414"/>
            <a:chOff x="4208436" y="632137"/>
            <a:chExt cx="3429412" cy="1633414"/>
          </a:xfrm>
        </p:grpSpPr>
        <p:sp>
          <p:nvSpPr>
            <p:cNvPr id="7" name="矩形 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208436" y="1212955"/>
              <a:ext cx="342941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求斐波那契数列第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 </a:t>
              </a:r>
              <a:r>
                <a:rPr lang="en-US" altLang="zh-CN" sz="1600" dirty="0" smtClean="0"/>
                <a:t>f(n</a:t>
              </a:r>
              <a:r>
                <a:rPr lang="en-US" altLang="zh-CN" sz="1600" dirty="0"/>
                <a:t>) mod </a:t>
              </a:r>
              <a:r>
                <a:rPr lang="en-US" altLang="zh-CN" sz="1600" dirty="0" smtClean="0"/>
                <a:t>1000000007 </a:t>
              </a:r>
              <a:r>
                <a:rPr lang="zh-CN" altLang="en-US" sz="1600" dirty="0" smtClean="0"/>
                <a:t>的值，</a:t>
              </a:r>
              <a:r>
                <a:rPr lang="en-US" altLang="zh-CN" sz="1600" dirty="0"/>
                <a:t>n</a:t>
              </a:r>
              <a:r>
                <a:rPr lang="zh-CN" altLang="en-US" sz="1600" dirty="0"/>
                <a:t>在</a:t>
              </a:r>
              <a:r>
                <a:rPr lang="en-US" altLang="zh-CN" sz="1600" dirty="0"/>
                <a:t>long long(INT64)</a:t>
              </a:r>
              <a:r>
                <a:rPr lang="zh-CN" altLang="en-US" sz="1600" dirty="0"/>
                <a:t>范围内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281616" y="2315301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28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9657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086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6515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9944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3373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6802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0231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660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917507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58799" y="2962822"/>
            <a:ext cx="210975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例子，进正题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600325" y="2688358"/>
                <a:ext cx="9492649" cy="239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∵</m:t>
                    </m:r>
                    <m:r>
                      <a:rPr lang="en-US" altLang="zh-CN" sz="2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kern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−2]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𝑛</m:t>
                                  </m:r>
                                  <m: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+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∴</m:t>
                    </m:r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28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 </m:t>
                    </m:r>
                    <m:sSup>
                      <m:sSupPr>
                        <m:ctrlP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−2</m:t>
                        </m:r>
                      </m:sup>
                    </m:sSup>
                    <m:r>
                      <a:rPr lang="en-US" altLang="zh-CN" sz="28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28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2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[1]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5" y="2688358"/>
                <a:ext cx="9492649" cy="2396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2659222" y="5293095"/>
                <a:ext cx="7544940" cy="1334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这样，问题就转化为求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 了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。因为矩阵乘法满足分配率，所以用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刚才的快速幂就可以在规定时间内完成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相关题目参阅： 洛谷 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P1962 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斐波那契数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列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22" y="5293095"/>
                <a:ext cx="7544940" cy="1334276"/>
              </a:xfrm>
              <a:prstGeom prst="rect">
                <a:avLst/>
              </a:prstGeom>
              <a:blipFill rotWithShape="0">
                <a:blip r:embed="rId3"/>
                <a:stretch>
                  <a:fillRect l="-404" r="-485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4*N</a:t>
            </a:r>
            <a:r>
              <a:rPr lang="zh-CN" altLang="en-US" sz="2400" dirty="0"/>
              <a:t>的无障碍棋盘上</a:t>
            </a:r>
            <a:r>
              <a:rPr lang="zh-CN" altLang="en-US" sz="2400" dirty="0" smtClean="0"/>
              <a:t>，从左上角出发沿棋盘线遍历所有顶点后再返回起点，要求每个点只遍历一次，计算合法方案的总数 </a:t>
            </a:r>
            <a:r>
              <a:rPr lang="en-US" altLang="zh-CN" sz="2400" dirty="0" smtClean="0"/>
              <a:t>% p</a:t>
            </a:r>
            <a:r>
              <a:rPr lang="zh-CN" altLang="en-US" sz="2400" dirty="0" smtClean="0"/>
              <a:t>的值。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数据范围</a:t>
            </a:r>
            <a:r>
              <a:rPr lang="en-US" altLang="zh-CN" sz="2400" dirty="0">
                <a:latin typeface="+mn-ea"/>
              </a:rPr>
              <a:t>】1&lt;=</a:t>
            </a:r>
            <a:r>
              <a:rPr lang="en-US" altLang="zh-CN" sz="2400" dirty="0" smtClean="0">
                <a:latin typeface="+mn-ea"/>
              </a:rPr>
              <a:t>N&lt;=10^18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的值在 </a:t>
            </a:r>
            <a:r>
              <a:rPr lang="en-US" altLang="zh-CN" sz="2400" dirty="0" smtClean="0">
                <a:latin typeface="+mn-ea"/>
              </a:rPr>
              <a:t>long </a:t>
            </a:r>
            <a:r>
              <a:rPr lang="en-US" altLang="zh-CN" sz="2400" dirty="0" err="1" smtClean="0">
                <a:latin typeface="+mn-ea"/>
              </a:rPr>
              <a:t>long</a:t>
            </a:r>
            <a:r>
              <a:rPr lang="zh-CN" altLang="en-US" sz="2400" dirty="0" smtClean="0">
                <a:latin typeface="+mn-ea"/>
              </a:rPr>
              <a:t>范围内</a:t>
            </a:r>
            <a:endParaRPr lang="en-US" altLang="zh-CN" sz="24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15223" y="3014725"/>
            <a:ext cx="7355894" cy="1920010"/>
            <a:chOff x="4215223" y="3014725"/>
            <a:chExt cx="7355894" cy="1920010"/>
          </a:xfrm>
        </p:grpSpPr>
        <p:sp>
          <p:nvSpPr>
            <p:cNvPr id="13" name="矩形 12"/>
            <p:cNvSpPr/>
            <p:nvPr/>
          </p:nvSpPr>
          <p:spPr>
            <a:xfrm>
              <a:off x="4216884" y="3014725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15223" y="3611296"/>
              <a:ext cx="73558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+mn-ea"/>
                </a:rPr>
                <a:t>这是</a:t>
              </a:r>
              <a:r>
                <a:rPr lang="en-US" altLang="zh-CN" sz="1600" dirty="0" smtClean="0">
                  <a:latin typeface="+mn-ea"/>
                </a:rPr>
                <a:t>USACO Training 6.1.1</a:t>
              </a:r>
              <a:r>
                <a:rPr lang="zh-CN" altLang="en-US" sz="1600" dirty="0" smtClean="0">
                  <a:latin typeface="+mn-ea"/>
                </a:rPr>
                <a:t>的 </a:t>
              </a:r>
              <a:r>
                <a:rPr lang="en-US" altLang="zh-CN" sz="1600" dirty="0" smtClean="0">
                  <a:latin typeface="+mn-ea"/>
                </a:rPr>
                <a:t>Postal Vans</a:t>
              </a:r>
              <a:r>
                <a:rPr lang="zh-CN" altLang="en-US" sz="1600" dirty="0" smtClean="0">
                  <a:latin typeface="+mn-ea"/>
                </a:rPr>
                <a:t>加强版，原题数据是</a:t>
              </a:r>
              <a:r>
                <a:rPr lang="en-US" altLang="zh-CN" sz="1600" dirty="0"/>
                <a:t>1 &lt;= N &lt;= </a:t>
              </a:r>
              <a:r>
                <a:rPr lang="en-US" altLang="zh-CN" sz="1600" dirty="0" smtClean="0"/>
                <a:t>1000</a:t>
              </a:r>
            </a:p>
            <a:p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/>
                <a:t>递推方程：</a:t>
              </a:r>
              <a:r>
                <a:rPr lang="en-US" altLang="zh-CN" sz="1600" dirty="0"/>
                <a:t>f[n]=2f[n-1]+2f[n-2]-2f[n-3]+f[n-4</a:t>
              </a:r>
              <a:r>
                <a:rPr lang="en-US" altLang="zh-CN" sz="1600" dirty="0" smtClean="0"/>
                <a:t>]   </a:t>
              </a:r>
              <a:br>
                <a:rPr lang="en-US" altLang="zh-CN" sz="1600" dirty="0" smtClean="0"/>
              </a:br>
              <a:r>
                <a:rPr lang="zh-CN" altLang="en-US" sz="1600" dirty="0" smtClean="0"/>
                <a:t>（详细证明请参考 </a:t>
              </a:r>
              <a:r>
                <a:rPr lang="en-US" altLang="zh-CN" sz="1600" dirty="0" smtClean="0"/>
                <a:t>https</a:t>
              </a:r>
              <a:r>
                <a:rPr lang="en-US" altLang="zh-CN" sz="1600" dirty="0"/>
                <a:t>://blog.csdn.net/jiangshibiao/article/details/21446033</a:t>
              </a:r>
              <a:r>
                <a:rPr lang="zh-CN" altLang="en-US" sz="1600" dirty="0" smtClean="0"/>
                <a:t>）</a:t>
              </a:r>
              <a:endParaRPr lang="en-US" altLang="zh-CN" sz="1600" dirty="0" smtClean="0"/>
            </a:p>
            <a:p>
              <a:endParaRPr lang="en-US" altLang="zh-CN" sz="1600" dirty="0"/>
            </a:p>
          </p:txBody>
        </p:sp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216884" y="4721271"/>
                <a:ext cx="7355894" cy="1245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600" dirty="0"/>
              </a:p>
              <a:p>
                <a:r>
                  <a:rPr lang="zh-CN" altLang="en-US" sz="1600" dirty="0" smtClean="0"/>
                  <a:t>构造矩阵，用矩阵乘法加速</a:t>
                </a: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84" y="4721271"/>
                <a:ext cx="7355894" cy="1245662"/>
              </a:xfrm>
              <a:prstGeom prst="rect">
                <a:avLst/>
              </a:prstGeom>
              <a:blipFill rotWithShape="0"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7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09534" y="716104"/>
            <a:ext cx="7069183" cy="575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Warcraft III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守望者的烦恼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-warden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，长期在暗夜精灵的的首都艾萨琳内担任视察监狱的任务，监狱是成长条行的，守望者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拥有一个技能名叫“闪烁”，这个技能可以把她传送到后面的监狱内查看，她比较懒，一般不查看完所有的监狱，只是从入口进入，然后再从出口出来就算完成任务了。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头脑并不发达的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最近在思考一个问题，她的闪烁技能是可以升级的，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级的闪烁技能最多可以向前移动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个监狱，一共有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个监狱要视察，她从入口进去，一路上有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个监狱，而且不会往回走，当然她并不用每个监狱都视察，但是她最后一定要到第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个监狱里去，因为监狱的出口在那里，但是她并不一定要到第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个监狱。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现在想知道，她在拥有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级闪烁技能时视察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个监狱一共有多少种方案？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输入格式：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第一行是闪烁技能的等级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k(1&lt;=k&lt;=10)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第二行是监狱的个数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n(1&lt;=n&lt;=2^31-1)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输出格式：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由于方案个数会很多，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所以输出它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 7777777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后的结果就行了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799" y="2222158"/>
            <a:ext cx="29573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VOJ 1067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4131" y="5508953"/>
            <a:ext cx="2486675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75871" y="5508953"/>
            <a:ext cx="2486675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各个测试点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</a:p>
        </p:txBody>
      </p:sp>
      <p:sp>
        <p:nvSpPr>
          <p:cNvPr id="12" name="矩形 11"/>
          <p:cNvSpPr/>
          <p:nvPr/>
        </p:nvSpPr>
        <p:spPr>
          <a:xfrm>
            <a:off x="640573" y="3678951"/>
            <a:ext cx="3552604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监狱编号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1 2 3 4,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闪烁技能为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一共有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种方案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1→2→3→4</a:t>
            </a: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→2→3→4</a:t>
            </a: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→2→4</a:t>
            </a: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→1→3→4</a:t>
            </a: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→1→2→4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小提示：建议用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int64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，否则可能会溢出</a:t>
            </a:r>
          </a:p>
        </p:txBody>
      </p:sp>
      <p:sp>
        <p:nvSpPr>
          <p:cNvPr id="16" name="矩形 15"/>
          <p:cNvSpPr/>
          <p:nvPr/>
        </p:nvSpPr>
        <p:spPr>
          <a:xfrm>
            <a:off x="8722936" y="5505876"/>
            <a:ext cx="6096000" cy="6524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杜杜我爱你个人原创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309534" y="716104"/>
                <a:ext cx="7069183" cy="2292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2000" b="1" dirty="0">
                    <a:latin typeface="微软雅黑" charset="0"/>
                    <a:ea typeface="微软雅黑" charset="0"/>
                  </a:rPr>
                  <a:t>Warcraft III </a:t>
                </a:r>
                <a:r>
                  <a:rPr lang="zh-CN" altLang="en-US" sz="2000" b="1" dirty="0">
                    <a:latin typeface="微软雅黑" charset="0"/>
                    <a:ea typeface="微软雅黑" charset="0"/>
                  </a:rPr>
                  <a:t>守望者的烦恼</a:t>
                </a:r>
                <a:endParaRPr lang="en-US" altLang="zh-CN" sz="2000" b="1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20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看完题，大家应该已经发现，这就是“上台阶问题”。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显然，递推式为：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+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</m:oMath>
                  </m:oMathPara>
                </a14:m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4" y="716104"/>
                <a:ext cx="7069183" cy="2292935"/>
              </a:xfrm>
              <a:prstGeom prst="rect">
                <a:avLst/>
              </a:prstGeom>
              <a:blipFill rotWithShape="0"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799" y="2222158"/>
            <a:ext cx="29573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VOJ 1067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309533" y="2697304"/>
                <a:ext cx="7069183" cy="392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根据刚才的构造方法，可以得到：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微软雅黑" charset="0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2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程序中根据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k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的值构造数组即可。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3" y="2697304"/>
                <a:ext cx="7069183" cy="3926459"/>
              </a:xfrm>
              <a:prstGeom prst="rect">
                <a:avLst/>
              </a:prstGeom>
              <a:blipFill rotWithShape="0">
                <a:blip r:embed="rId3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类比延伸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309533" y="3010409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58800" y="3159109"/>
            <a:ext cx="7193658" cy="3071283"/>
            <a:chOff x="558800" y="3159109"/>
            <a:chExt cx="7193658" cy="3071283"/>
          </a:xfrm>
        </p:grpSpPr>
        <p:sp>
          <p:nvSpPr>
            <p:cNvPr id="8" name="矩形 7"/>
            <p:cNvSpPr/>
            <p:nvPr/>
          </p:nvSpPr>
          <p:spPr>
            <a:xfrm>
              <a:off x="558800" y="315910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推广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8800" y="3618202"/>
                  <a:ext cx="7193658" cy="26121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600" dirty="0">
                      <a:latin typeface="微软雅黑" charset="0"/>
                      <a:ea typeface="微软雅黑" charset="0"/>
                    </a:rPr>
                    <a:t>递推数列形如：</a:t>
                  </a:r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+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600" b="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en-US" altLang="zh-CN" sz="1600" dirty="0">
                      <a:latin typeface="微软雅黑" charset="0"/>
                      <a:ea typeface="微软雅黑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altLang="zh-CN" sz="1600" dirty="0">
                      <a:latin typeface="微软雅黑" charset="0"/>
                      <a:ea typeface="微软雅黑" charset="0"/>
                    </a:rPr>
                    <a:t>)</a:t>
                  </a: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600" dirty="0">
                      <a:latin typeface="微软雅黑" charset="0"/>
                      <a:ea typeface="微软雅黑" charset="0"/>
                    </a:rPr>
                    <a:t>可等价给出方程组：</a:t>
                  </a:r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+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 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,                                                   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                                                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.                              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00" y="3618202"/>
                  <a:ext cx="7193658" cy="261219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5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4206066" y="489552"/>
            <a:ext cx="7070603" cy="2409298"/>
            <a:chOff x="4206799" y="489552"/>
            <a:chExt cx="3430101" cy="2409298"/>
          </a:xfrm>
        </p:grpSpPr>
        <p:sp>
          <p:nvSpPr>
            <p:cNvPr id="5" name="矩形 4"/>
            <p:cNvSpPr/>
            <p:nvPr/>
          </p:nvSpPr>
          <p:spPr>
            <a:xfrm>
              <a:off x="4208910" y="632137"/>
              <a:ext cx="3384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000" b="1" dirty="0">
                  <a:ea typeface="微软雅黑" panose="020B0503020204020204" pitchFamily="34" charset="-122"/>
                </a:rPr>
                <a:t>思考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206799" y="966398"/>
                  <a:ext cx="3429412" cy="19324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刚才推导的过程中构造了矩阵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kern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 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为什么要这样构造？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这种方法是否适用于更复杂的情况？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事实上，线性递推式基本都可以用矩阵来表示通项，并且作为“公比”的矩阵也是可以通过一定的套路构造出来的。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799" y="966398"/>
                  <a:ext cx="3429412" cy="19324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59" r="-172" b="-2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18" name="直接连接符 17"/>
            <p:cNvCxnSpPr/>
            <p:nvPr/>
          </p:nvCxnSpPr>
          <p:spPr>
            <a:xfrm>
              <a:off x="4309533" y="489552"/>
              <a:ext cx="3327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4637292" y="3204785"/>
                <a:ext cx="7193658" cy="348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根据矩阵与方程组间的转化关系（自行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Google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），把方程组表现为矩阵形式：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  <a:ea typeface="微软雅黑" charset="0"/>
                        </a:rPr>
                        <m:t>×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于是乎，乘积形式的递推式又出现了。通项可表示为：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600">
                          <a:latin typeface="Cambria Math" panose="02040503050406030204" pitchFamily="18" charset="0"/>
                          <a:ea typeface="微软雅黑" charset="0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92" y="3204785"/>
                <a:ext cx="7193658" cy="3480953"/>
              </a:xfrm>
              <a:prstGeom prst="rect">
                <a:avLst/>
              </a:prstGeom>
              <a:blipFill rotWithShape="0">
                <a:blip r:embed="rId4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类比延伸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09534" y="22876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6" name="矩形 5"/>
          <p:cNvSpPr/>
          <p:nvPr/>
        </p:nvSpPr>
        <p:spPr>
          <a:xfrm>
            <a:off x="4319072" y="2730578"/>
            <a:ext cx="70691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再遇到一些递推的题时，尤其是较复杂、数据量大的递推，就可以通过构造矩阵、写出矩阵式的通项公式的方法来解决问题。这样把问题转化为了求所构造的矩阵的幂，用快速幂就可以解决了。时间复杂度远小于一个个递推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给定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n×n</a:t>
            </a:r>
            <a:r>
              <a:rPr lang="zh-CN" altLang="en-US" sz="2400" dirty="0">
                <a:latin typeface="+mn-ea"/>
              </a:rPr>
              <a:t>矩阵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CN" altLang="en-US" sz="2400" dirty="0">
                <a:latin typeface="+mn-ea"/>
              </a:rPr>
              <a:t>，求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A+A</a:t>
            </a:r>
            <a:r>
              <a:rPr lang="en-US" altLang="zh-CN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+A</a:t>
            </a:r>
            <a:r>
              <a:rPr lang="en-US" altLang="zh-CN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+…+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altLang="zh-CN" sz="24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zh-CN" altLang="en-US" sz="2400" dirty="0">
                <a:latin typeface="+mn-ea"/>
              </a:rPr>
              <a:t>的结果（两个矩阵相加就是对应位置分别相加）。输出的数据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mod m</a:t>
            </a:r>
            <a:r>
              <a:rPr lang="zh-CN" altLang="en-US" sz="2400" dirty="0">
                <a:latin typeface="+mn-ea"/>
              </a:rPr>
              <a:t>。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k&lt;=10^9,n&lt;=30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6884" y="2410968"/>
            <a:ext cx="7355894" cy="1046440"/>
            <a:chOff x="4216884" y="2410968"/>
            <a:chExt cx="7355894" cy="1046440"/>
          </a:xfrm>
        </p:grpSpPr>
        <p:sp>
          <p:nvSpPr>
            <p:cNvPr id="13" name="矩形 12"/>
            <p:cNvSpPr/>
            <p:nvPr/>
          </p:nvSpPr>
          <p:spPr>
            <a:xfrm>
              <a:off x="4216884" y="2410968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216884" y="2872633"/>
                  <a:ext cx="7355894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 dirty="0">
                      <a:latin typeface="+mn-ea"/>
                    </a:rPr>
                    <a:t>暴力</a:t>
                  </a:r>
                  <a:r>
                    <a:rPr lang="en-US" altLang="zh-CN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altLang="zh-CN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r>
                    <a:rPr lang="zh-CN" altLang="en-US" sz="1600" dirty="0">
                      <a:latin typeface="+mn-ea"/>
                    </a:rPr>
                    <a:t>绝对超时</a:t>
                  </a:r>
                  <a:r>
                    <a:rPr lang="en-US" altLang="zh-CN" sz="1600" dirty="0">
                      <a:latin typeface="+mn-ea"/>
                    </a:rPr>
                    <a:t>…</a:t>
                  </a:r>
                </a:p>
                <a:p>
                  <a:r>
                    <a:rPr lang="zh-CN" altLang="en-US" sz="1600" dirty="0">
                      <a:latin typeface="+mn-ea"/>
                    </a:rPr>
                    <a:t>那有什么好的方法呢？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884" y="2872633"/>
                  <a:ext cx="7355894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98" t="-4167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Three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16884" y="3432566"/>
                <a:ext cx="7355894" cy="2263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这里我们可以给出两个思路：</a:t>
                </a:r>
                <a:endParaRPr lang="en-US" altLang="zh-CN" sz="1600" dirty="0">
                  <a:latin typeface="+mn-ea"/>
                </a:endParaRPr>
              </a:p>
              <a:p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</a:t>
                </a:r>
                <a:r>
                  <a:rPr lang="zh-CN" altLang="en-US" sz="1600" dirty="0">
                    <a:latin typeface="+mn-ea"/>
                  </a:rPr>
                  <a:t>二分法</a:t>
                </a:r>
                <a:r>
                  <a:rPr lang="en-US" altLang="zh-CN" sz="1600" dirty="0">
                    <a:latin typeface="+mn-ea"/>
                  </a:rPr>
                  <a:t>: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+...+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+I)(A + 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... + 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)=…</a:t>
                </a:r>
              </a:p>
              <a:p>
                <a:r>
                  <a:rPr lang="zh-CN" altLang="en-US" sz="1600" dirty="0">
                    <a:latin typeface="+mn-ea"/>
                  </a:rPr>
                  <a:t>例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k=6</a:t>
                </a:r>
                <a:r>
                  <a:rPr lang="zh-CN" altLang="en-US" sz="1600" dirty="0">
                    <a:latin typeface="+mn-ea"/>
                  </a:rPr>
                  <a:t>时，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×(A+A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zh-CN" altLang="en-US" sz="1600" dirty="0">
                    <a:latin typeface="+mn-ea"/>
                  </a:rPr>
                  <a:t>，规模就缩小了一半，时间即为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logk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，当然，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需要重新计算</a:t>
                </a:r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不知名法：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3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3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+...+</m:t>
                              </m:r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</a:rPr>
                  <a:t>之后输出。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600" dirty="0">
                    <a:latin typeface="Cambria Math" panose="02040503050406030204" pitchFamily="18" charset="0"/>
                  </a:rPr>
                  <a:t>时间同样是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 err="1">
                    <a:latin typeface="Cambria Math" panose="02040503050406030204" pitchFamily="18" charset="0"/>
                  </a:rPr>
                  <a:t>logk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)</a:t>
                </a:r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84" y="3432566"/>
                <a:ext cx="7355894" cy="2263120"/>
              </a:xfrm>
              <a:prstGeom prst="rect">
                <a:avLst/>
              </a:prstGeom>
              <a:blipFill rotWithShape="0">
                <a:blip r:embed="rId4"/>
                <a:stretch>
                  <a:fillRect l="-498" t="-809" b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快速幂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09534" y="716104"/>
                <a:ext cx="7069183" cy="197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 smtClean="0">
                    <a:solidFill>
                      <a:prstClr val="black"/>
                    </a:solidFill>
                  </a:rPr>
                  <a:t>题面</a:t>
                </a:r>
                <a:endParaRPr lang="en-US" altLang="zh-CN" sz="2000" b="1" dirty="0" smtClean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给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你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个数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每次你要选出两个数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把他们的和加入到这堆数里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这两个数不会消失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prstClr val="black"/>
                    </a:solidFill>
                  </a:rPr>
                  <a:t>求这堆数在操作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次后的和的最大值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4" y="716104"/>
                <a:ext cx="7069183" cy="1976054"/>
              </a:xfrm>
              <a:prstGeom prst="rect">
                <a:avLst/>
              </a:prstGeom>
              <a:blipFill rotWithShape="0">
                <a:blip r:embed="rId2"/>
                <a:stretch>
                  <a:fillRect l="-1552" t="-5231" r="-862" b="-3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 txBox="1">
            <a:spLocks/>
          </p:cNvSpPr>
          <p:nvPr/>
        </p:nvSpPr>
        <p:spPr>
          <a:xfrm>
            <a:off x="128934" y="3198586"/>
            <a:ext cx="3586903" cy="84201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小奇的集合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309533" y="3197074"/>
                <a:ext cx="7069183" cy="2741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prstClr val="black"/>
                    </a:solidFill>
                  </a:rPr>
                  <a:t>分析</a:t>
                </a:r>
                <a:endParaRPr lang="en-US" altLang="zh-CN" sz="2800" b="1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显然每次选最大的两个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把最大两个和为负数的情况特判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问题转换为斐波那契额数列的前缀和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𝑎𝑛𝑠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3" y="3197074"/>
                <a:ext cx="7069183" cy="2741007"/>
              </a:xfrm>
              <a:prstGeom prst="rect">
                <a:avLst/>
              </a:prstGeom>
              <a:blipFill rotWithShape="0">
                <a:blip r:embed="rId3"/>
                <a:stretch>
                  <a:fillRect l="-1552" t="-3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9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09534" y="716104"/>
            <a:ext cx="75346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随机数生成器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Description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设置四个非负参数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m,a,c,X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按照下面的公式来生成出一系列随机数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X[n]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X[ n + 1 ]=(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 n ]+c)mod m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Description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个用空格分割的整数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a, c, X[ 0 ], 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c, X[ 0 ]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是非负整数，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n, 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是正整数。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Description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输出一个数，即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X[ n ] mod 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Input</a:t>
            </a: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11 8 7 1 5 3</a:t>
            </a: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样例输出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Output</a:t>
            </a: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800" y="2222158"/>
            <a:ext cx="315703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 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09533" y="5201301"/>
            <a:ext cx="697960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这道题与之前的题差不多，只是多了一项常数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。那么在列方程组推导时加一行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，再写出相应矩阵就可以了。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66065" y="4282306"/>
                <a:ext cx="3637305" cy="196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  <m:sup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e/>
                        </m:eqArr>
                      </m:sup>
                    </m:sSup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×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608965">
                  <a:lnSpc>
                    <a:spcPct val="13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608965">
                  <a:lnSpc>
                    <a:spcPct val="130000"/>
                  </a:lnSpc>
                </a:pPr>
                <a:r>
                  <a:rPr lang="zh-CN" altLang="en-US" dirty="0"/>
                  <a:t>最后两个点答案会超</a:t>
                </a:r>
                <a:r>
                  <a:rPr lang="en-US" altLang="zh-CN" dirty="0"/>
                  <a:t>long </a:t>
                </a:r>
                <a:r>
                  <a:rPr lang="en-US" altLang="zh-CN" dirty="0" err="1"/>
                  <a:t>long</a:t>
                </a:r>
                <a:r>
                  <a:rPr lang="zh-CN" altLang="en-US" dirty="0"/>
                  <a:t>，将乘法改为倍增加法，边加边取模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65" y="4282306"/>
                <a:ext cx="3637305" cy="1963166"/>
              </a:xfrm>
              <a:prstGeom prst="rect">
                <a:avLst/>
              </a:prstGeom>
              <a:blipFill rotWithShape="0">
                <a:blip r:embed="rId2"/>
                <a:stretch>
                  <a:fillRect l="-1340" r="-1508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类似题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来看几道类似题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en-US" altLang="zh-CN" sz="2000" dirty="0" smtClean="0">
                <a:solidFill>
                  <a:srgbClr val="4F4F4F"/>
                </a:solidFill>
                <a:latin typeface="Verdana" panose="020B0604030504040204" pitchFamily="34" charset="0"/>
              </a:rPr>
              <a:t>1</a:t>
            </a:r>
            <a:r>
              <a:rPr lang="zh-CN" altLang="en-US" sz="2000" dirty="0" smtClean="0">
                <a:solidFill>
                  <a:srgbClr val="4F4F4F"/>
                </a:solidFill>
                <a:latin typeface="Verdana" panose="020B0604030504040204" pitchFamily="34" charset="0"/>
              </a:rPr>
              <a:t>、数列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</a:rPr>
              <a:t>f[n]=f[n-1]+f[n-2],f[1]=f[2]=1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项和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s[n]=f[1]+f[2]+……+f[n]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的快速求法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数列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</a:rPr>
              <a:t>f[n]=f[n-1]+f[n-2]+n+1,f[1]=f[2]=1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项和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s[n]=f[1]+f[2]+……+f[n]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的快速求法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271210" y="3193098"/>
                <a:ext cx="6730290" cy="2063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:r>
                  <a:rPr lang="en-US" altLang="zh-CN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zh-CN" altLang="en-US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10" y="3193098"/>
                <a:ext cx="6730290" cy="2063898"/>
              </a:xfrm>
              <a:prstGeom prst="rect">
                <a:avLst/>
              </a:prstGeom>
              <a:blipFill rotWithShape="0"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3659134"/>
                <a:ext cx="5156694" cy="1364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:r>
                  <a:rPr lang="en-US" altLang="zh-CN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1</a:t>
                </a:r>
                <a:r>
                  <a:rPr lang="zh-CN" altLang="en-US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134"/>
                <a:ext cx="5156694" cy="1364028"/>
              </a:xfrm>
              <a:prstGeom prst="rect">
                <a:avLst/>
              </a:prstGeom>
              <a:blipFill rotWithShape="0"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9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长度为</a:t>
                </a:r>
                <a:r>
                  <a:rPr lang="en-US" altLang="zh-CN" sz="2000" dirty="0"/>
                  <a:t>L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zh-CN" altLang="en-US" sz="2000" dirty="0"/>
                  <a:t>个</a:t>
                </a:r>
                <a:r>
                  <a:rPr lang="en-US" altLang="zh-CN" sz="2000" dirty="0"/>
                  <a:t>01</a:t>
                </a:r>
                <a:r>
                  <a:rPr lang="zh-CN" altLang="en-US" sz="2000" dirty="0"/>
                  <a:t>串中不包含“</a:t>
                </a:r>
                <a:r>
                  <a:rPr lang="en-US" altLang="zh-CN" sz="2000" dirty="0"/>
                  <a:t>101</a:t>
                </a:r>
                <a:r>
                  <a:rPr lang="zh-CN" altLang="en-US" sz="2000" dirty="0"/>
                  <a:t>”、“</a:t>
                </a:r>
                <a:r>
                  <a:rPr lang="en-US" altLang="zh-CN" sz="2000" dirty="0"/>
                  <a:t>111</a:t>
                </a:r>
                <a:r>
                  <a:rPr lang="zh-CN" altLang="en-US" sz="2000" dirty="0"/>
                  <a:t>”子串的串的个数</a:t>
                </a:r>
                <a:r>
                  <a:rPr lang="en-US" altLang="zh-CN" sz="2000" dirty="0"/>
                  <a:t>mod m</a:t>
                </a:r>
                <a:r>
                  <a:rPr lang="zh-CN" altLang="en-US" sz="2000" dirty="0"/>
                  <a:t>，数据有多组，</a:t>
                </a:r>
                <a:r>
                  <a:rPr lang="en-US" altLang="zh-CN" sz="2000" dirty="0"/>
                  <a:t>1&lt;=L&lt;=10</a:t>
                </a:r>
                <a:r>
                  <a:rPr lang="en-US" altLang="zh-CN" sz="2000" baseline="30000" dirty="0"/>
                  <a:t>6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1&lt;=m&lt;=30.(</a:t>
                </a:r>
                <a:r>
                  <a:rPr lang="zh-CN" altLang="en-US" sz="2000" dirty="0"/>
                  <a:t>数据组数可能会比较大</a:t>
                </a:r>
                <a:r>
                  <a:rPr lang="en-US" altLang="zh-CN" sz="2000" dirty="0" smtClean="0"/>
                  <a:t>)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949" t="-2994" r="-863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 txBox="1">
            <a:spLocks/>
          </p:cNvSpPr>
          <p:nvPr/>
        </p:nvSpPr>
        <p:spPr>
          <a:xfrm>
            <a:off x="558800" y="2321354"/>
            <a:ext cx="5693410" cy="435503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/>
              <a:t>递推：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][0]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00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][1]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01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][2]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][3]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11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][0] = f[i-1][0]+f[i-1][2];</a:t>
            </a:r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][1] = f[i-1][0];</a:t>
            </a:r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][2] = f[i-1][1]+f[i-1][3];</a:t>
            </a:r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][3] = f[i-1][1];</a:t>
            </a:r>
          </a:p>
          <a:p>
            <a:r>
              <a:rPr lang="zh-CN" altLang="en-US" sz="1800" dirty="0" smtClean="0"/>
              <a:t>设数据组数为</a:t>
            </a:r>
            <a:r>
              <a:rPr lang="en-US" altLang="zh-CN" sz="1800" dirty="0" smtClean="0"/>
              <a:t>T</a:t>
            </a:r>
            <a:r>
              <a:rPr lang="zh-CN" altLang="en-US" sz="1800" dirty="0" smtClean="0"/>
              <a:t>，时间复杂度为</a:t>
            </a:r>
            <a:r>
              <a:rPr lang="en-US" altLang="zh-CN" sz="1800" dirty="0" smtClean="0"/>
              <a:t>O(TL)</a:t>
            </a:r>
          </a:p>
          <a:p>
            <a:r>
              <a:rPr lang="zh-CN" altLang="en-US" sz="1800" dirty="0" smtClean="0"/>
              <a:t>考虑到</a:t>
            </a:r>
            <a:r>
              <a:rPr lang="en-US" altLang="zh-CN" sz="1800" dirty="0" smtClean="0"/>
              <a:t>T</a:t>
            </a:r>
            <a:r>
              <a:rPr lang="zh-CN" altLang="en-US" sz="1800" dirty="0" smtClean="0"/>
              <a:t>可能会</a:t>
            </a:r>
            <a:r>
              <a:rPr lang="en-US" altLang="zh-CN" sz="1800" dirty="0" smtClean="0"/>
              <a:t>&gt;=1000</a:t>
            </a:r>
            <a:r>
              <a:rPr lang="zh-CN" altLang="en-US" sz="1800" dirty="0" smtClean="0"/>
              <a:t>，我们还需要对算法进行改进</a:t>
            </a:r>
            <a:endParaRPr lang="en-US" altLang="zh-CN" sz="1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6252210" y="2532443"/>
                <a:ext cx="5326380" cy="2625223"/>
              </a:xfr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/>
                  <a:t>我们建立一个转移矩阵：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1    0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1    0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0    1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1    0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0    0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0    1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0    1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0    0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[0]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[3]</m:t>
                            </m:r>
                          </m:e>
                        </m:eqAr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[0]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[3]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之后就很简单，快速幂，时间</a:t>
                </a:r>
                <a:r>
                  <a:rPr lang="en-US" altLang="zh-CN" sz="2000" dirty="0"/>
                  <a:t>O(</a:t>
                </a:r>
                <a:r>
                  <a:rPr lang="en-US" altLang="zh-CN" sz="2000" dirty="0" err="1"/>
                  <a:t>TlogL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210" y="2532443"/>
                <a:ext cx="5326380" cy="262522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3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153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</a:rPr>
                  <a:t>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%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( 10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+7 )</m:t>
                    </m:r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1534459"/>
              </a:xfrm>
              <a:prstGeom prst="rect">
                <a:avLst/>
              </a:prstGeom>
              <a:blipFill rotWithShape="0">
                <a:blip r:embed="rId2"/>
                <a:stretch>
                  <a:fillRect l="-1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558800" y="2418175"/>
            <a:ext cx="2768202" cy="6256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/>
              <a:t>[SNOI2017]</a:t>
            </a:r>
            <a:r>
              <a:rPr lang="zh-CN" altLang="en-US" sz="2400" dirty="0" smtClean="0"/>
              <a:t>礼物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288654" y="2981453"/>
            <a:ext cx="6730290" cy="2422384"/>
            <a:chOff x="4288654" y="2981453"/>
            <a:chExt cx="6730290" cy="2422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288654" y="3655217"/>
                  <a:ext cx="6730290" cy="17486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我们要在矩阵中把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转移到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endParaRPr lang="en-US" altLang="zh-CN" sz="2000" dirty="0">
                    <a:solidFill>
                      <a:prstClr val="black"/>
                    </a:solidFill>
                  </a:endParaRPr>
                </a:p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由于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很小，所以</a:t>
                  </a:r>
                  <a14:m>
                    <m:oMath xmlns:m="http://schemas.openxmlformats.org/officeDocument/2006/math">
                      <m:r>
                        <a:rPr lang="zh-CN" alt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考虑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暴力展开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endParaRPr lang="en-US" altLang="zh-CN" sz="2000" dirty="0">
                    <a:solidFill>
                      <a:prstClr val="black"/>
                    </a:solidFill>
                  </a:endParaRPr>
                </a:p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据二项式定理（杨辉三角）可得各项系数，发现我们只要在矩阵中同时维护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0…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，然后用杨辉三角进行转移即可</a:t>
                  </a: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54" y="3655217"/>
                  <a:ext cx="6730290" cy="17486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15" t="-3497" b="-55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4417836" y="298145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4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90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给定一个正整数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</a:rPr>
                  <a:t>mod 1024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，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1&lt;=n&lt;=</a:t>
                </a:r>
                <a:r>
                  <a:rPr lang="en-US" altLang="zh-CN" sz="2800" dirty="0" smtClean="0">
                    <a:solidFill>
                      <a:prstClr val="black"/>
                    </a:solidFill>
                  </a:rPr>
                  <a:t>10</a:t>
                </a:r>
                <a:r>
                  <a:rPr lang="en-US" altLang="zh-CN" sz="2800" baseline="30000" dirty="0" smtClean="0">
                    <a:solidFill>
                      <a:prstClr val="black"/>
                    </a:solidFill>
                  </a:rPr>
                  <a:t>9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906145"/>
              </a:xfrm>
              <a:prstGeom prst="rect">
                <a:avLst/>
              </a:prstGeom>
              <a:blipFill rotWithShape="0">
                <a:blip r:embed="rId2"/>
                <a:stretch>
                  <a:fillRect l="-1553" t="-8054" b="-17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5218055" y="587070"/>
            <a:ext cx="2305426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HDU2256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58800" y="2827661"/>
                <a:ext cx="6093460" cy="3632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首先，快速幂是精度会出问题的，排除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我们观察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这个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式子，也就是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(5+2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，对于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这种式子，我们考虑它的共轭式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(5−2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(5+2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(5−2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很明显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是个整数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而且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5−2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不妨设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5+2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=5−2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设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f[</a:t>
                </a:r>
                <a:r>
                  <a:rPr lang="en-US" altLang="zh-CN" dirty="0" err="1">
                    <a:solidFill>
                      <a:prstClr val="black"/>
                    </a:solidFill>
                  </a:rPr>
                  <a:t>i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则</a:t>
                </a:r>
                <a:r>
                  <a:rPr lang="en-US" altLang="zh-CN" dirty="0" err="1">
                    <a:solidFill>
                      <a:prstClr val="black"/>
                    </a:solidFill>
                  </a:rPr>
                  <a:t>ans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=f[n]-1</a:t>
                </a: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递推式为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𝑎𝑏𝑓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−2]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827661"/>
                <a:ext cx="6093460" cy="3632661"/>
              </a:xfrm>
              <a:prstGeom prst="rect">
                <a:avLst/>
              </a:prstGeom>
              <a:blipFill rotWithShape="0">
                <a:blip r:embed="rId3"/>
                <a:stretch>
                  <a:fillRect l="-701" t="-1678" b="-1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58800" y="21924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>
              <a:xfrm>
                <a:off x="6571320" y="2831072"/>
                <a:ext cx="5231130" cy="1812919"/>
              </a:xfr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 smtClean="0"/>
                  <a:t>我们得出的转移矩阵即为：</a:t>
                </a: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−2]</m:t>
                            </m:r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e>
                        </m:eqAr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时间</a:t>
                </a:r>
                <a:r>
                  <a:rPr lang="en-US" altLang="zh-CN" sz="2000" dirty="0" smtClean="0"/>
                  <a:t>O(</a:t>
                </a:r>
                <a:r>
                  <a:rPr lang="en-US" altLang="zh-CN" sz="2000" dirty="0" err="1" smtClean="0"/>
                  <a:t>logn</a:t>
                </a:r>
                <a:r>
                  <a:rPr lang="en-US" altLang="zh-CN" sz="2000" dirty="0" smtClean="0"/>
                  <a:t>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320" y="2831072"/>
                <a:ext cx="5231130" cy="1812919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8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</a:rPr>
              <a:t>给定一个有向图，问从</a:t>
            </a:r>
            <a:r>
              <a:rPr lang="en-US" altLang="zh-CN" sz="2800" dirty="0">
                <a:solidFill>
                  <a:prstClr val="black"/>
                </a:solidFill>
              </a:rPr>
              <a:t>A</a:t>
            </a:r>
            <a:r>
              <a:rPr lang="zh-CN" altLang="en-US" sz="2800" dirty="0">
                <a:solidFill>
                  <a:prstClr val="black"/>
                </a:solidFill>
              </a:rPr>
              <a:t>点恰好走</a:t>
            </a:r>
            <a:r>
              <a:rPr lang="en-US" altLang="zh-CN" sz="2800" dirty="0">
                <a:solidFill>
                  <a:prstClr val="black"/>
                </a:solidFill>
              </a:rPr>
              <a:t>k</a:t>
            </a:r>
            <a:r>
              <a:rPr lang="zh-CN" altLang="en-US" sz="2800" dirty="0">
                <a:solidFill>
                  <a:prstClr val="black"/>
                </a:solidFill>
              </a:rPr>
              <a:t>步（允许重复经过边）到达</a:t>
            </a:r>
            <a:r>
              <a:rPr lang="en-US" altLang="zh-CN" sz="2800" dirty="0">
                <a:solidFill>
                  <a:prstClr val="black"/>
                </a:solidFill>
              </a:rPr>
              <a:t>B</a:t>
            </a:r>
            <a:r>
              <a:rPr lang="zh-CN" altLang="en-US" sz="2800" dirty="0">
                <a:solidFill>
                  <a:prstClr val="black"/>
                </a:solidFill>
              </a:rPr>
              <a:t>点</a:t>
            </a:r>
            <a:r>
              <a:rPr lang="zh-CN" altLang="en-US" sz="2800" dirty="0" smtClean="0">
                <a:solidFill>
                  <a:prstClr val="black"/>
                </a:solidFill>
              </a:rPr>
              <a:t>的方案</a:t>
            </a:r>
            <a:r>
              <a:rPr lang="zh-CN" altLang="en-US" sz="2800" dirty="0">
                <a:solidFill>
                  <a:prstClr val="black"/>
                </a:solidFill>
              </a:rPr>
              <a:t>数（</a:t>
            </a:r>
            <a:r>
              <a:rPr lang="en-US" altLang="zh-CN" sz="2800" dirty="0">
                <a:solidFill>
                  <a:prstClr val="black"/>
                </a:solidFill>
              </a:rPr>
              <a:t>mod 1000</a:t>
            </a:r>
            <a:r>
              <a:rPr lang="zh-CN" altLang="en-US" sz="2800" dirty="0">
                <a:solidFill>
                  <a:prstClr val="black"/>
                </a:solidFill>
              </a:rPr>
              <a:t>）的值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58909" y="3266523"/>
            <a:ext cx="9564914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举个</a:t>
            </a:r>
            <a:r>
              <a:rPr lang="en-US" altLang="zh-CN" dirty="0">
                <a:solidFill>
                  <a:prstClr val="black"/>
                </a:solidFill>
              </a:rPr>
              <a:t>k = 2 </a:t>
            </a:r>
            <a:r>
              <a:rPr lang="zh-CN" altLang="en-US" dirty="0">
                <a:solidFill>
                  <a:prstClr val="black"/>
                </a:solidFill>
              </a:rPr>
              <a:t>的例子：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用</a:t>
            </a:r>
            <a:r>
              <a:rPr lang="zh-CN" altLang="en-US" dirty="0">
                <a:solidFill>
                  <a:prstClr val="black"/>
                </a:solidFill>
              </a:rPr>
              <a:t>矩阵来存图。设输入后的矩阵为</a:t>
            </a:r>
            <a:r>
              <a:rPr lang="en-US" altLang="zh-CN" dirty="0">
                <a:solidFill>
                  <a:prstClr val="black"/>
                </a:solidFill>
              </a:rPr>
              <a:t>A</a:t>
            </a:r>
            <a:r>
              <a:rPr lang="zh-CN" altLang="en-US" dirty="0">
                <a:solidFill>
                  <a:prstClr val="black"/>
                </a:solidFill>
              </a:rPr>
              <a:t>。设矩阵</a:t>
            </a:r>
            <a:r>
              <a:rPr lang="en-US" altLang="zh-CN" dirty="0">
                <a:solidFill>
                  <a:prstClr val="black"/>
                </a:solidFill>
              </a:rPr>
              <a:t>C=A * A</a:t>
            </a:r>
            <a:r>
              <a:rPr lang="zh-CN" altLang="en-US" dirty="0">
                <a:solidFill>
                  <a:prstClr val="black"/>
                </a:solidFill>
              </a:rPr>
              <a:t>，根据矩阵</a:t>
            </a:r>
            <a:r>
              <a:rPr lang="zh-CN" altLang="en-US" dirty="0" smtClean="0">
                <a:solidFill>
                  <a:prstClr val="black"/>
                </a:solidFill>
              </a:rPr>
              <a:t>运算</a:t>
            </a:r>
            <a:r>
              <a:rPr lang="zh-CN" altLang="en-US" dirty="0">
                <a:solidFill>
                  <a:prstClr val="black"/>
                </a:solidFill>
              </a:rPr>
              <a:t>法则，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𝐶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𝑖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𝑗 </a:t>
            </a:r>
            <a:r>
              <a:rPr lang="en-US" altLang="zh-CN" dirty="0">
                <a:solidFill>
                  <a:prstClr val="black"/>
                </a:solidFill>
              </a:rPr>
              <a:t>]= </a:t>
            </a:r>
            <a:r>
              <a:rPr lang="en-US" altLang="zh-CN" dirty="0" smtClean="0">
                <a:solidFill>
                  <a:prstClr val="black"/>
                </a:solidFill>
              </a:rPr>
              <a:t>∑</a:t>
            </a:r>
            <a:r>
              <a:rPr lang="zh-CN" altLang="en-US" dirty="0" smtClean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𝑖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𝑘 </a:t>
            </a:r>
            <a:r>
              <a:rPr lang="en-US" altLang="zh-CN" dirty="0">
                <a:solidFill>
                  <a:prstClr val="black"/>
                </a:solidFill>
              </a:rPr>
              <a:t>]×</a:t>
            </a:r>
            <a:r>
              <a:rPr lang="zh-CN" altLang="en-US" dirty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𝑘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𝑗 </a:t>
            </a:r>
            <a:r>
              <a:rPr lang="en-US" altLang="zh-CN" dirty="0" smtClean="0">
                <a:solidFill>
                  <a:prstClr val="black"/>
                </a:solidFill>
              </a:rPr>
              <a:t>]</a:t>
            </a:r>
            <a:endParaRPr lang="en-US" altLang="zh-CN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因为</a:t>
            </a:r>
            <a:r>
              <a:rPr lang="en-US" altLang="zh-CN" dirty="0">
                <a:solidFill>
                  <a:prstClr val="black"/>
                </a:solidFill>
              </a:rPr>
              <a:t>A[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][ j ]=1</a:t>
            </a:r>
            <a:r>
              <a:rPr lang="zh-CN" altLang="en-US" dirty="0">
                <a:solidFill>
                  <a:prstClr val="black"/>
                </a:solidFill>
              </a:rPr>
              <a:t>表示存在从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的边，因此上式相当于枚举中间点 </a:t>
            </a:r>
            <a:r>
              <a:rPr lang="en-US" altLang="zh-CN" dirty="0" smtClean="0">
                <a:solidFill>
                  <a:prstClr val="black"/>
                </a:solidFill>
              </a:rPr>
              <a:t>k</a:t>
            </a:r>
            <a:r>
              <a:rPr lang="zh-CN" altLang="en-US" dirty="0">
                <a:solidFill>
                  <a:prstClr val="black"/>
                </a:solidFill>
              </a:rPr>
              <a:t>。显然，当从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和从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同时（用乘法巧妙实现）有边时，	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就多一条边。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因此，若设𝐵</a:t>
            </a:r>
            <a:r>
              <a:rPr lang="en-US" altLang="zh-CN" dirty="0">
                <a:solidFill>
                  <a:prstClr val="black"/>
                </a:solidFill>
              </a:rPr>
              <a:t>=</a:t>
            </a:r>
            <a:r>
              <a:rPr lang="zh-CN" altLang="en-US" dirty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^</a:t>
            </a:r>
            <a:r>
              <a:rPr lang="zh-CN" altLang="en-US" dirty="0">
                <a:solidFill>
                  <a:prstClr val="black"/>
                </a:solidFill>
              </a:rPr>
              <a:t>𝑘  ，那么</a:t>
            </a:r>
            <a:r>
              <a:rPr lang="en-US" altLang="zh-CN" dirty="0">
                <a:solidFill>
                  <a:prstClr val="black"/>
                </a:solidFill>
              </a:rPr>
              <a:t>B[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][ j ]</a:t>
            </a:r>
            <a:r>
              <a:rPr lang="zh-CN" altLang="en-US" dirty="0">
                <a:solidFill>
                  <a:prstClr val="black"/>
                </a:solidFill>
              </a:rPr>
              <a:t>就是从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点恰好走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步（允许重复经过边）到达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点的方案数。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218055" y="587070"/>
            <a:ext cx="2305426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HDU2157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60361" y="2641079"/>
            <a:ext cx="797316" cy="47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2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给定一张</a:t>
            </a:r>
            <a:r>
              <a:rPr lang="en-US" altLang="zh-CN" sz="2000" i="1" dirty="0"/>
              <a:t>T</a:t>
            </a:r>
            <a:r>
              <a:rPr lang="zh-CN" altLang="en-US" sz="2000" dirty="0"/>
              <a:t>条边的无向带权图，求从起点</a:t>
            </a:r>
            <a:r>
              <a:rPr lang="en-US" altLang="zh-CN" sz="2000" i="1" dirty="0"/>
              <a:t>S</a:t>
            </a:r>
            <a:r>
              <a:rPr lang="zh-CN" altLang="en-US" sz="2000" dirty="0"/>
              <a:t>到终点</a:t>
            </a:r>
            <a:r>
              <a:rPr lang="en-US" altLang="zh-CN" sz="2000" i="1" dirty="0"/>
              <a:t>E</a:t>
            </a:r>
            <a:r>
              <a:rPr lang="zh-CN" altLang="en-US" sz="2000" dirty="0"/>
              <a:t>恰好经过</a:t>
            </a:r>
            <a:r>
              <a:rPr lang="en-US" altLang="zh-CN" sz="2000" i="1" dirty="0"/>
              <a:t>N</a:t>
            </a:r>
            <a:r>
              <a:rPr lang="zh-CN" altLang="en-US" sz="2000" dirty="0"/>
              <a:t>条边的最短路径。</a:t>
            </a:r>
            <a:r>
              <a:rPr lang="en-US" altLang="zh-CN" sz="2000" dirty="0"/>
              <a:t>2 </a:t>
            </a:r>
            <a:r>
              <a:rPr lang="en-US" altLang="zh-CN" sz="2000" i="1" dirty="0"/>
              <a:t>&lt;= T &lt;= </a:t>
            </a:r>
            <a:r>
              <a:rPr lang="en-US" altLang="zh-CN" sz="2000" dirty="0"/>
              <a:t>100</a:t>
            </a:r>
            <a:r>
              <a:rPr lang="en-US" altLang="zh-CN" sz="2000" i="1" dirty="0"/>
              <a:t>; </a:t>
            </a:r>
            <a:r>
              <a:rPr lang="en-US" altLang="zh-CN" sz="2000" dirty="0"/>
              <a:t>2 </a:t>
            </a:r>
            <a:r>
              <a:rPr lang="en-US" altLang="zh-CN" sz="2000" i="1" dirty="0"/>
              <a:t>&lt;= N &lt;= </a:t>
            </a:r>
            <a:r>
              <a:rPr lang="en-US" altLang="zh-CN" sz="2000" dirty="0"/>
              <a:t>1000000</a:t>
            </a:r>
            <a:r>
              <a:rPr lang="zh-CN" altLang="en-US" sz="2000" dirty="0"/>
              <a:t>。保证每个连边的点度至少为</a:t>
            </a:r>
            <a:r>
              <a:rPr lang="en-US" altLang="zh-CN" sz="2000" dirty="0"/>
              <a:t>2</a:t>
            </a:r>
            <a:r>
              <a:rPr lang="zh-CN" altLang="en-US" sz="2000" dirty="0"/>
              <a:t>。设端点数为</a:t>
            </a:r>
            <a:r>
              <a:rPr lang="en-US" altLang="zh-CN" sz="2000" dirty="0"/>
              <a:t>K</a:t>
            </a:r>
            <a:r>
              <a:rPr lang="zh-CN" altLang="en-US" sz="2000" dirty="0"/>
              <a:t>，</a:t>
            </a:r>
            <a:r>
              <a:rPr lang="en-US" altLang="zh-CN" sz="2000" dirty="0"/>
              <a:t>K</a:t>
            </a:r>
            <a:r>
              <a:rPr lang="zh-CN" altLang="en-US" sz="2000" dirty="0"/>
              <a:t>显然不会超过</a:t>
            </a:r>
            <a:r>
              <a:rPr lang="en-US" altLang="zh-CN" sz="2000" dirty="0"/>
              <a:t>100.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58800" y="2784212"/>
                <a:ext cx="4728817" cy="3176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首先，我们可以想出一个很显然的动态规划式子：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设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表示起点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S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到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j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经过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条边的最短路径，转移方程为：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][j] = min{f[i-1][k] + G[k][j]}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时间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O(K</a:t>
                </a:r>
                <a:r>
                  <a:rPr lang="en-US" altLang="zh-CN" sz="1600" baseline="300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2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N)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，显然我们还要另寻他法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我们再次回想之前的基础知识，设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g[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表示从起点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S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到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j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经过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条边的路径数：</a:t>
                </a:r>
                <a:r>
                  <a:rPr lang="en-US" altLang="zh-CN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/>
                </a:r>
                <a:br>
                  <a:rPr lang="en-US" altLang="zh-CN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dPr>
                      <m:e>
                        <m:r>
                          <a:rPr lang="en-US" altLang="zh-CN" sz="16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𝑗</m:t>
                        </m:r>
                      </m:e>
                    </m:d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𝑘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∗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𝐺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[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𝑘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][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𝑗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]</m:t>
                        </m:r>
                      </m:e>
                    </m:nary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 ,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这个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可以用矩阵乘法优化，那我们是否可以改变矩阵乘法，同样做到对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的优化呢？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答案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是可以</a:t>
                </a:r>
                <a:r>
                  <a:rPr lang="zh-CN" altLang="en-US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的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784212"/>
                <a:ext cx="4728817" cy="3176511"/>
              </a:xfrm>
              <a:prstGeom prst="rect">
                <a:avLst/>
              </a:prstGeom>
              <a:blipFill rotWithShape="0">
                <a:blip r:embed="rId2"/>
                <a:stretch>
                  <a:fillRect l="-516" t="-1344" r="-4000" b="-1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 txBox="1">
            <a:spLocks/>
          </p:cNvSpPr>
          <p:nvPr/>
        </p:nvSpPr>
        <p:spPr>
          <a:xfrm>
            <a:off x="5218055" y="587070"/>
            <a:ext cx="5538924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[usaco2007 Nov]relays </a:t>
            </a:r>
            <a:r>
              <a:rPr lang="zh-CN" altLang="en-US" sz="2400" dirty="0"/>
              <a:t>奶牛接力跑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58799" y="2156170"/>
            <a:ext cx="797316" cy="47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558799" y="2244066"/>
            <a:ext cx="3496365" cy="6256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623108" y="2790200"/>
                <a:ext cx="6110745" cy="3728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我们可以重新定义矩阵乘法如下：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}(1≤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</a:rPr>
                  <a:t>，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A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B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是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a×b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b×c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的矩阵，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是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a×c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的矩阵，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G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为邻接矩阵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即为</a:t>
                </a:r>
                <a:r>
                  <a:rPr lang="en-US" altLang="zh-CN" sz="1600" dirty="0" err="1">
                    <a:solidFill>
                      <a:srgbClr val="FF0000"/>
                    </a:solidFill>
                  </a:rPr>
                  <a:t>i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到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j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经过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条边的最短路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这是满足结合律的，证明如下：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e>
                        </m:d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i="1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既然满足结合率，那么我们就可以用快速幂加速，时间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O(K</a:t>
                </a:r>
                <a:r>
                  <a:rPr lang="en-US" altLang="zh-CN" sz="1600" baseline="30000" dirty="0">
                    <a:solidFill>
                      <a:prstClr val="black"/>
                    </a:solidFill>
                  </a:rPr>
                  <a:t>3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logN)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，完美解决。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事实证明，在图论中灵活地运用矩阵乘法会有出乎意料的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作用</a:t>
                </a:r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08" y="2790200"/>
                <a:ext cx="6110745" cy="3728200"/>
              </a:xfrm>
              <a:prstGeom prst="rect">
                <a:avLst/>
              </a:prstGeom>
              <a:blipFill rotWithShape="0">
                <a:blip r:embed="rId3"/>
                <a:stretch>
                  <a:fillRect l="-399" t="-1146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36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58369"/>
          <p:cNvSpPr>
            <a:spLocks noGrp="1" noRot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小结：</a:t>
            </a:r>
          </a:p>
        </p:txBody>
      </p:sp>
      <p:sp>
        <p:nvSpPr>
          <p:cNvPr id="58371" name="文本占位符 58370"/>
          <p:cNvSpPr>
            <a:spLocks noGrp="1" noRot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经过几道例题的讲解，我们不难发现，矩阵乘法与倍增思想那是紧密结合的。</a:t>
            </a:r>
          </a:p>
          <a:p>
            <a:endParaRPr lang="zh-CN" altLang="en-US" dirty="0"/>
          </a:p>
          <a:p>
            <a:r>
              <a:rPr lang="zh-CN" altLang="en-US" dirty="0"/>
              <a:t>可以说，矩阵乘法就是提供倍增的工具！</a:t>
            </a:r>
          </a:p>
          <a:p>
            <a:endParaRPr lang="zh-CN" altLang="en-US" dirty="0"/>
          </a:p>
          <a:p>
            <a:r>
              <a:rPr lang="zh-CN" altLang="en-US" dirty="0"/>
              <a:t>巧妙地利用矩阵乘法能使算法的效率大大提高！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87525" y="2754268"/>
            <a:ext cx="3790823" cy="2510064"/>
          </a:xfrm>
        </p:spPr>
        <p:txBody>
          <a:bodyPr/>
          <a:lstStyle/>
          <a:p>
            <a:r>
              <a:rPr lang="zh-CN" altLang="en-US" sz="6000" dirty="0" smtClean="0"/>
              <a:t>感谢大家</a:t>
            </a:r>
            <a:endParaRPr lang="en-US" altLang="zh-CN" sz="6000" dirty="0" smtClean="0"/>
          </a:p>
          <a:p>
            <a:r>
              <a:rPr lang="zh-CN" altLang="en-US" sz="6000" dirty="0" smtClean="0"/>
              <a:t>欢迎指正</a:t>
            </a:r>
            <a:endParaRPr lang="en-US" altLang="zh-CN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40573" y="2743200"/>
            <a:ext cx="2433680" cy="192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4400" kern="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en-US" altLang="zh-CN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 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</a:t>
            </a:r>
            <a:endParaRPr lang="zh-CN" altLang="en-US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08436" y="632137"/>
            <a:ext cx="6638634" cy="2273589"/>
            <a:chOff x="4208436" y="632137"/>
            <a:chExt cx="6638634" cy="2273589"/>
          </a:xfrm>
        </p:grpSpPr>
        <p:sp>
          <p:nvSpPr>
            <p:cNvPr id="36" name="矩形 35"/>
            <p:cNvSpPr/>
            <p:nvPr/>
          </p:nvSpPr>
          <p:spPr>
            <a:xfrm>
              <a:off x="4208436" y="1212955"/>
              <a:ext cx="6638634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b) % p = (a % p *b) % p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的性质，直接写循环比较简单，时间复杂度为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），但当数字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太大时就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会超时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可以将指数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二分，计算 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=((a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n/4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=……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，例如计算 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=((6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，这样时间复杂度可以降到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）。注意，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为奇数也是一样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35284" y="2679368"/>
            <a:ext cx="7666342" cy="4136517"/>
            <a:chOff x="4135284" y="2679368"/>
            <a:chExt cx="7666342" cy="4136517"/>
          </a:xfrm>
        </p:grpSpPr>
        <p:sp>
          <p:nvSpPr>
            <p:cNvPr id="9" name="矩形 8"/>
            <p:cNvSpPr/>
            <p:nvPr/>
          </p:nvSpPr>
          <p:spPr>
            <a:xfrm>
              <a:off x="4135284" y="3438499"/>
              <a:ext cx="314825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可以利用递归结构来实现代码：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83543" y="2679368"/>
              <a:ext cx="4518083" cy="4136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FastPower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n) 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{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if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(n == 0)	return 1;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if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(n == 1)	return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a%p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else 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{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1;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*=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FastPower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(n / 2)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*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if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(n % 2 == 1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*(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a%p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))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}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return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40573" y="4562856"/>
            <a:ext cx="1980029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非递归写法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910" y="63213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08436" y="1387629"/>
            <a:ext cx="2958459" cy="5231784"/>
            <a:chOff x="4208436" y="1387629"/>
            <a:chExt cx="2958459" cy="5231784"/>
          </a:xfrm>
        </p:grpSpPr>
        <p:sp>
          <p:nvSpPr>
            <p:cNvPr id="36" name="矩形 35"/>
            <p:cNvSpPr/>
            <p:nvPr/>
          </p:nvSpPr>
          <p:spPr>
            <a:xfrm>
              <a:off x="4208436" y="1387629"/>
              <a:ext cx="295845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快速幂还可以写成非递归形式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08910" y="2506299"/>
              <a:ext cx="2957985" cy="411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FastPower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a,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n,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p)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{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1;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a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%=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while (n)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{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if (n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 2 == 1)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*a)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n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/= 2;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a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(a*a)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}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return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% 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40573" y="2743200"/>
            <a:ext cx="2023311" cy="1609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3600" kern="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 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</a:t>
            </a:r>
            <a:endParaRPr lang="zh-CN" altLang="en-US" sz="3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26096" y="1212955"/>
            <a:ext cx="4315968" cy="5112851"/>
            <a:chOff x="7626096" y="1212955"/>
            <a:chExt cx="4315968" cy="5112851"/>
          </a:xfrm>
        </p:grpSpPr>
        <p:sp>
          <p:nvSpPr>
            <p:cNvPr id="33" name="矩形 32"/>
            <p:cNvSpPr/>
            <p:nvPr/>
          </p:nvSpPr>
          <p:spPr>
            <a:xfrm>
              <a:off x="7762404" y="1212955"/>
              <a:ext cx="3804756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还可以利用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的二进制形式来理解快速幂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例如求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的二进制是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1101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=a</a:t>
              </a:r>
              <a:r>
                <a:rPr lang="zh-CN" altLang="en-US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2^0+2^2+2^3</a:t>
              </a:r>
              <a:r>
                <a:rPr lang="zh-CN" altLang="en-US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6096" y="2506299"/>
              <a:ext cx="4315968" cy="38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poww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a,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n,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p) 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{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1, base = a;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while (n != 0) 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{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if ((n &amp; 1) != 0)        //&amp;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是取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的二进制最后一位数字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(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* base) % p;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base = </a:t>
              </a:r>
              <a:r>
                <a:rPr lang="en-US" altLang="zh-CN" sz="1200" kern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(base * base) % p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n &gt;&gt;= 1;               //&gt;&gt;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是去掉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的二进制最低一位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}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return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% p;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96" y="1332882"/>
            <a:ext cx="7410450" cy="44196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08910" y="632137"/>
            <a:ext cx="5554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例题：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NOIP2013day1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第一题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转圈游戏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3824" y="2939677"/>
            <a:ext cx="382508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分析：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找规律，答案就是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err="1"/>
              <a:t>ans</a:t>
            </a:r>
            <a:r>
              <a:rPr lang="en-US" altLang="zh-CN" sz="2000" dirty="0"/>
              <a:t> = (x + m *</a:t>
            </a:r>
            <a:r>
              <a:rPr lang="zh-CN" altLang="en-US" sz="2000" dirty="0"/>
              <a:t>（</a:t>
            </a:r>
            <a:r>
              <a:rPr lang="en-US" altLang="zh-CN" sz="2000" dirty="0"/>
              <a:t>10^k </a:t>
            </a:r>
            <a:r>
              <a:rPr lang="zh-CN" altLang="en-US" sz="2000" dirty="0"/>
              <a:t>）</a:t>
            </a:r>
            <a:r>
              <a:rPr lang="en-US" altLang="zh-CN" sz="2000" dirty="0"/>
              <a:t>) %</a:t>
            </a:r>
            <a:r>
              <a:rPr lang="en-US" altLang="zh-CN" sz="2000" dirty="0" smtClean="0"/>
              <a:t>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</a:t>
            </a:r>
            <a:r>
              <a:rPr lang="en-US" altLang="zh-CN" sz="2000" dirty="0"/>
              <a:t>10^k %n </a:t>
            </a:r>
            <a:r>
              <a:rPr lang="zh-CN" altLang="en-US" sz="2000" dirty="0"/>
              <a:t>用快速幂计算即可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Rot="1" noChangeArrowheads="1"/>
          </p:cNvSpPr>
          <p:nvPr/>
        </p:nvSpPr>
        <p:spPr>
          <a:xfrm>
            <a:off x="4239276" y="719244"/>
            <a:ext cx="6536873" cy="13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一个</a:t>
            </a:r>
            <a:r>
              <a:rPr lang="en-US" altLang="zh-CN" dirty="0" smtClean="0"/>
              <a:t>N*M</a:t>
            </a:r>
            <a:r>
              <a:rPr lang="zh-CN" altLang="en-US" dirty="0" smtClean="0"/>
              <a:t>的矩阵可以视为一个数表</a:t>
            </a:r>
          </a:p>
          <a:p>
            <a:r>
              <a:rPr lang="zh-CN" altLang="en-US" dirty="0" smtClean="0"/>
              <a:t>例如：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一般可以用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行第</a:t>
            </a:r>
            <a:r>
              <a:rPr lang="en-US" altLang="zh-CN" dirty="0"/>
              <a:t>j</a:t>
            </a:r>
            <a:r>
              <a:rPr lang="zh-CN" altLang="en-US" dirty="0" smtClean="0"/>
              <a:t>个数</a:t>
            </a:r>
            <a:endParaRPr lang="zh-CN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7202"/>
            <a:ext cx="2743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58800" y="3888367"/>
            <a:ext cx="3581430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矩阵加法：</a:t>
            </a:r>
            <a:endParaRPr lang="en-US" altLang="zh-CN" sz="24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*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的矩阵可以做加法，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即对应位置上的数字相加，变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成一个新的矩阵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35" y="4087252"/>
            <a:ext cx="4638594" cy="256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085898" y="618127"/>
            <a:ext cx="3429412" cy="1934033"/>
            <a:chOff x="8085898" y="618127"/>
            <a:chExt cx="3429412" cy="1934033"/>
          </a:xfrm>
        </p:grpSpPr>
        <p:sp>
          <p:nvSpPr>
            <p:cNvPr id="15" name="矩形 14"/>
            <p:cNvSpPr/>
            <p:nvPr/>
          </p:nvSpPr>
          <p:spPr>
            <a:xfrm>
              <a:off x="8087820" y="61812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方法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085898" y="1210639"/>
              <a:ext cx="3429412" cy="134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在你计算矩阵乘法时，结果所处的行列位置要满足，行和第一个矩阵的行相同，列和第二个矩阵的列相同。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8188443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087820" y="2898784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4290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7719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1148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577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8006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1435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4864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8293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11722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4208910" y="3300129"/>
            <a:ext cx="7306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08436" y="632137"/>
            <a:ext cx="3429412" cy="1633414"/>
            <a:chOff x="4208436" y="632137"/>
            <a:chExt cx="3429412" cy="1633414"/>
          </a:xfrm>
        </p:grpSpPr>
        <p:sp>
          <p:nvSpPr>
            <p:cNvPr id="7" name="矩形 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条件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208436" y="1212955"/>
              <a:ext cx="342941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矩阵相乘只有在第一个矩阵的列数（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column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）和第二个矩阵的行数（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row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）相同时才有定义。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281616" y="2909900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28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9657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086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6515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9944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3373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6802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0231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660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08436" y="3491785"/>
            <a:ext cx="4835316" cy="3112068"/>
            <a:chOff x="4208436" y="3491785"/>
            <a:chExt cx="4835316" cy="3112068"/>
          </a:xfrm>
        </p:grpSpPr>
        <p:sp>
          <p:nvSpPr>
            <p:cNvPr id="89" name="矩形 88"/>
            <p:cNvSpPr/>
            <p:nvPr/>
          </p:nvSpPr>
          <p:spPr>
            <a:xfrm>
              <a:off x="4208436" y="3491785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ea typeface="微软雅黑" panose="020B0503020204020204" pitchFamily="34" charset="-122"/>
                </a:rPr>
                <a:t>例子</a:t>
              </a:r>
              <a:endParaRPr lang="en-US" altLang="zh-CN" b="1" dirty="0"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998" y="3547468"/>
              <a:ext cx="4067754" cy="3056385"/>
            </a:xfrm>
            <a:prstGeom prst="rect">
              <a:avLst/>
            </a:prstGeom>
          </p:spPr>
        </p:pic>
      </p:grpSp>
      <p:sp>
        <p:nvSpPr>
          <p:cNvPr id="95" name="矩形 94"/>
          <p:cNvSpPr/>
          <p:nvPr/>
        </p:nvSpPr>
        <p:spPr>
          <a:xfrm>
            <a:off x="9272233" y="34247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性质</a:t>
            </a:r>
          </a:p>
        </p:txBody>
      </p:sp>
      <p:sp>
        <p:nvSpPr>
          <p:cNvPr id="96" name="矩形 95"/>
          <p:cNvSpPr/>
          <p:nvPr/>
        </p:nvSpPr>
        <p:spPr>
          <a:xfrm>
            <a:off x="9386652" y="4010957"/>
            <a:ext cx="192218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结合律、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分配律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不满足：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09384" y="6251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代码实现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208909" y="1079793"/>
                <a:ext cx="7782794" cy="5213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按照一般人工计算的方法，时间复杂度为</a:t>
                </a:r>
                <a:r>
                  <a:rPr lang="en-US" altLang="zh-CN" sz="1600" dirty="0">
                    <a:latin typeface="+mn-ea"/>
                  </a:rPr>
                  <a:t>O</a:t>
                </a:r>
                <a:r>
                  <a:rPr lang="zh-CN" altLang="en-US" sz="1600" dirty="0">
                    <a:latin typeface="+mn-ea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b="0" i="0">
                            <a:latin typeface="Cambria Math" panose="02040503050406030204" pitchFamily="18" charset="0"/>
                            <a:ea typeface="+mn-ea"/>
                          </a:rPr>
                          <m:t>N</m:t>
                        </m:r>
                      </m:e>
                      <m:sup>
                        <m:r>
                          <a:rPr lang="en-US" altLang="zh-CN" sz="1600" b="0" i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+mn-ea"/>
                  </a:rPr>
                  <a:t>），而且似乎没有什么可以优化的。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那如果像这样做呢：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（求 </a:t>
                </a:r>
                <a:r>
                  <a:rPr lang="en-US" altLang="zh-CN" sz="1600" dirty="0">
                    <a:latin typeface="+mn-ea"/>
                  </a:rPr>
                  <a:t>t = x * y</a:t>
                </a:r>
                <a:r>
                  <a:rPr lang="zh-CN" altLang="en-US" sz="1600" dirty="0">
                    <a:latin typeface="+mn-ea"/>
                  </a:rPr>
                  <a:t>）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i = 0; i &lt; n; i++)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k = 0; k &lt; n; k++)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j = 0; j &lt; n; </a:t>
                </a:r>
                <a:r>
                  <a:rPr lang="en-US" altLang="zh-CN" sz="1600" dirty="0" err="1">
                    <a:latin typeface="+mn-ea"/>
                  </a:rPr>
                  <a:t>j++</a:t>
                </a:r>
                <a:r>
                  <a:rPr lang="en-US" altLang="zh-CN" sz="1600" dirty="0">
                    <a:latin typeface="+mn-ea"/>
                  </a:rPr>
                  <a:t>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	t[i][j] = (t[i][j] + x[i][k] * y[k][j]);</a:t>
                </a: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此时，可以看到最后一层循环中</a:t>
                </a:r>
                <a:r>
                  <a:rPr lang="en-US" altLang="zh-CN" sz="1600" dirty="0">
                    <a:latin typeface="+mn-ea"/>
                  </a:rPr>
                  <a:t>x[i][k]</a:t>
                </a:r>
                <a:r>
                  <a:rPr lang="zh-CN" altLang="en-US" sz="1600" dirty="0">
                    <a:latin typeface="+mn-ea"/>
                  </a:rPr>
                  <a:t>不变。这样，我们就可以优化了：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i = 0; i &lt; n; i++)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k = 0; k &lt; n; k++)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if (x[i][k])  //</a:t>
                </a:r>
                <a:r>
                  <a:rPr lang="zh-CN" altLang="en-US" sz="1600" dirty="0">
                    <a:latin typeface="+mn-ea"/>
                  </a:rPr>
                  <a:t>优化步骤，此项为零就没必要累加了。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			</a:t>
                </a: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j = 0; j &lt; n; </a:t>
                </a:r>
                <a:r>
                  <a:rPr lang="en-US" altLang="zh-CN" sz="1600" dirty="0" err="1">
                    <a:latin typeface="+mn-ea"/>
                  </a:rPr>
                  <a:t>j++</a:t>
                </a:r>
                <a:r>
                  <a:rPr lang="en-US" altLang="zh-CN" sz="1600" dirty="0">
                    <a:latin typeface="+mn-ea"/>
                  </a:rPr>
                  <a:t>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		t[i][j] = (t[i][j] + x[i][k] * y[k][j</a:t>
                </a:r>
                <a:r>
                  <a:rPr lang="en-US" altLang="zh-CN" sz="1600" dirty="0" smtClean="0">
                    <a:latin typeface="+mn-ea"/>
                  </a:rPr>
                  <a:t>]);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909" y="1079793"/>
                <a:ext cx="7782794" cy="5213735"/>
              </a:xfrm>
              <a:prstGeom prst="rect">
                <a:avLst/>
              </a:prstGeom>
              <a:blipFill rotWithShape="0">
                <a:blip r:embed="rId4"/>
                <a:stretch>
                  <a:fillRect l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</TotalTime>
  <Words>2477</Words>
  <Application>Microsoft Office PowerPoint</Application>
  <PresentationFormat>宽屏</PresentationFormat>
  <Paragraphs>394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MS PGothic</vt:lpstr>
      <vt:lpstr>等线</vt:lpstr>
      <vt:lpstr>微软雅黑</vt:lpstr>
      <vt:lpstr>Arial</vt:lpstr>
      <vt:lpstr>Cambria Math</vt:lpstr>
      <vt:lpstr>Century Gothic</vt:lpstr>
      <vt:lpstr>Ebrima</vt:lpstr>
      <vt:lpstr>Segoe UI</vt:lpstr>
      <vt:lpstr>Segoe UI Light</vt:lpstr>
      <vt:lpstr>Verdana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小结：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teacherone</cp:lastModifiedBy>
  <cp:revision>197</cp:revision>
  <dcterms:created xsi:type="dcterms:W3CDTF">2015-08-18T02:51:00Z</dcterms:created>
  <dcterms:modified xsi:type="dcterms:W3CDTF">2018-09-16T19:19:35Z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